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webp" ContentType="image/webp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webextensions/taskpanes.xml" ContentType="application/vnd.ms-office.webextensiontaskpanes+xml"/>
  <Override PartName="/ppt/webextensions/webextension1.xml" ContentType="application/vnd.ms-office.webextension+xml"/>
  <Override PartName="/ppt/webextensions/webextension2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55" r:id="rId2"/>
  </p:sldMasterIdLst>
  <p:notesMasterIdLst>
    <p:notesMasterId r:id="rId39"/>
  </p:notesMasterIdLst>
  <p:handoutMasterIdLst>
    <p:handoutMasterId r:id="rId40"/>
  </p:handoutMasterIdLst>
  <p:sldIdLst>
    <p:sldId id="369" r:id="rId3"/>
    <p:sldId id="287" r:id="rId4"/>
    <p:sldId id="335" r:id="rId5"/>
    <p:sldId id="288" r:id="rId6"/>
    <p:sldId id="328" r:id="rId7"/>
    <p:sldId id="289" r:id="rId8"/>
    <p:sldId id="332" r:id="rId9"/>
    <p:sldId id="368" r:id="rId10"/>
    <p:sldId id="380" r:id="rId11"/>
    <p:sldId id="379" r:id="rId12"/>
    <p:sldId id="362" r:id="rId13"/>
    <p:sldId id="294" r:id="rId14"/>
    <p:sldId id="296" r:id="rId15"/>
    <p:sldId id="282" r:id="rId16"/>
    <p:sldId id="334" r:id="rId17"/>
    <p:sldId id="333" r:id="rId18"/>
    <p:sldId id="336" r:id="rId19"/>
    <p:sldId id="371" r:id="rId20"/>
    <p:sldId id="372" r:id="rId21"/>
    <p:sldId id="373" r:id="rId22"/>
    <p:sldId id="374" r:id="rId23"/>
    <p:sldId id="366" r:id="rId24"/>
    <p:sldId id="377" r:id="rId25"/>
    <p:sldId id="375" r:id="rId26"/>
    <p:sldId id="376" r:id="rId27"/>
    <p:sldId id="365" r:id="rId28"/>
    <p:sldId id="378" r:id="rId29"/>
    <p:sldId id="363" r:id="rId30"/>
    <p:sldId id="367" r:id="rId31"/>
    <p:sldId id="342" r:id="rId32"/>
    <p:sldId id="347" r:id="rId33"/>
    <p:sldId id="381" r:id="rId34"/>
    <p:sldId id="382" r:id="rId35"/>
    <p:sldId id="383" r:id="rId36"/>
    <p:sldId id="348" r:id="rId37"/>
    <p:sldId id="283" r:id="rId38"/>
  </p:sldIdLst>
  <p:sldSz cx="12192000" cy="6858000"/>
  <p:notesSz cx="6858000" cy="9144000"/>
  <p:embeddedFontLst>
    <p:embeddedFont>
      <p:font typeface="Calibri" panose="020F0502020204030204" pitchFamily="34" charset="0"/>
      <p:regular r:id="rId41"/>
      <p:bold r:id="rId42"/>
      <p:italic r:id="rId43"/>
      <p:boldItalic r:id="rId44"/>
    </p:embeddedFont>
    <p:embeddedFont>
      <p:font typeface="Myriad Pro" panose="020B0503030403020204" charset="0"/>
      <p:regular r:id="rId45"/>
      <p:bold r:id="rId46"/>
      <p:italic r:id="rId47"/>
      <p:boldItalic r:id="rId4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resentacion 20 años UCI" id="{974E56F7-B475-43AB-99B9-14E524A1441B}">
          <p14:sldIdLst>
            <p14:sldId id="369"/>
            <p14:sldId id="287"/>
            <p14:sldId id="335"/>
            <p14:sldId id="288"/>
            <p14:sldId id="328"/>
            <p14:sldId id="289"/>
            <p14:sldId id="332"/>
            <p14:sldId id="368"/>
            <p14:sldId id="380"/>
            <p14:sldId id="379"/>
            <p14:sldId id="362"/>
            <p14:sldId id="294"/>
            <p14:sldId id="296"/>
            <p14:sldId id="282"/>
            <p14:sldId id="334"/>
            <p14:sldId id="333"/>
            <p14:sldId id="336"/>
            <p14:sldId id="371"/>
            <p14:sldId id="372"/>
            <p14:sldId id="373"/>
            <p14:sldId id="374"/>
            <p14:sldId id="366"/>
            <p14:sldId id="377"/>
            <p14:sldId id="375"/>
            <p14:sldId id="376"/>
            <p14:sldId id="365"/>
            <p14:sldId id="378"/>
            <p14:sldId id="363"/>
            <p14:sldId id="367"/>
            <p14:sldId id="342"/>
            <p14:sldId id="347"/>
            <p14:sldId id="381"/>
            <p14:sldId id="382"/>
            <p14:sldId id="383"/>
            <p14:sldId id="348"/>
            <p14:sldId id="283"/>
          </p14:sldIdLst>
        </p14:section>
        <p14:section name="Elementos de interes" id="{DA6F86E6-508B-4717-A3AF-85F14C495C13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399"/>
    <a:srgbClr val="D7E1FD"/>
    <a:srgbClr val="1D71AE"/>
    <a:srgbClr val="E000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75" autoAdjust="0"/>
    <p:restoredTop sz="96400" autoAdjust="0"/>
  </p:normalViewPr>
  <p:slideViewPr>
    <p:cSldViewPr snapToGrid="0">
      <p:cViewPr varScale="1">
        <p:scale>
          <a:sx n="115" d="100"/>
          <a:sy n="115" d="100"/>
        </p:scale>
        <p:origin x="25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5" d="100"/>
          <a:sy n="55" d="100"/>
        </p:scale>
        <p:origin x="2022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font" Target="fonts/font2.fntdata"/><Relationship Id="rId47" Type="http://schemas.openxmlformats.org/officeDocument/2006/relationships/font" Target="fonts/font7.fntdata"/><Relationship Id="rId50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handoutMaster" Target="handoutMasters/handoutMaster1.xml"/><Relationship Id="rId45" Type="http://schemas.openxmlformats.org/officeDocument/2006/relationships/font" Target="fonts/font5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font" Target="fonts/font4.fntdata"/><Relationship Id="rId52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font" Target="fonts/font3.fntdata"/><Relationship Id="rId48" Type="http://schemas.openxmlformats.org/officeDocument/2006/relationships/font" Target="fonts/font8.fntdata"/><Relationship Id="rId8" Type="http://schemas.openxmlformats.org/officeDocument/2006/relationships/slide" Target="slides/slide6.xml"/><Relationship Id="rId51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font" Target="fonts/font6.fntdata"/><Relationship Id="rId20" Type="http://schemas.openxmlformats.org/officeDocument/2006/relationships/slide" Target="slides/slide18.xml"/><Relationship Id="rId41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46F5B5-00CE-419E-A123-F688E7BA0EB5}" type="datetimeFigureOut">
              <a:rPr lang="en-US" smtClean="0"/>
              <a:t>11/12/2024</a:t>
            </a:fld>
            <a:endParaRPr lang="en-U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DE9A71-2580-4BC2-A780-E5F612D4C95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79697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8AA0F7-E279-456A-8645-20FCA2392BDF}" type="datetimeFigureOut">
              <a:rPr lang="en-US" smtClean="0"/>
              <a:t>11/12/2024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9C7C35-C48D-45DA-93F9-5E6CE245D12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0725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9C7C35-C48D-45DA-93F9-5E6CE245D12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668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>
                <a:solidFill>
                  <a:schemeClr val="bg1"/>
                </a:solidFill>
              </a:rPr>
              <a:t>Como parte de la ingeniería de requisitos, utilizando técnicas como entrevista y la lluvia de ideas se llegó a 19 requisitos funcionales y 33 no funcionales .</a:t>
            </a:r>
          </a:p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C7C35-C48D-45DA-93F9-5E6CE245D12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1846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>
                <a:solidFill>
                  <a:schemeClr val="bg1"/>
                </a:solidFill>
              </a:rPr>
              <a:t>Como parte de la ingeniería de requisitos, utilizando técnicas como entrevista y la lluvia de ideas se llegó a 19 requisitos funcionales y 33 no funcionales .</a:t>
            </a:r>
          </a:p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C7C35-C48D-45DA-93F9-5E6CE245D12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2205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>
                <a:solidFill>
                  <a:schemeClr val="bg1"/>
                </a:solidFill>
              </a:rPr>
              <a:t>Como parte de la ingeniería de requisitos, utilizando técnicas como entrevista y la lluvia de ideas se llegó a 19 requisitos funcionales y 33 no funcionales .</a:t>
            </a:r>
          </a:p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C7C35-C48D-45DA-93F9-5E6CE245D12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821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>
                <a:solidFill>
                  <a:schemeClr val="bg1"/>
                </a:solidFill>
              </a:rPr>
              <a:t>Como parte de la ingeniería de requisitos, utilizando técnicas como entrevista y la lluvia de ideas se llegó a 19 requisitos funcionales y 33 no funcionales .</a:t>
            </a:r>
          </a:p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C7C35-C48D-45DA-93F9-5E6CE245D12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6471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>
                <a:solidFill>
                  <a:schemeClr val="bg1"/>
                </a:solidFill>
              </a:rPr>
              <a:t>Como parte de la ingeniería de requisitos, utilizando técnicas como entrevista y la lluvia de ideas se llegó a 19 requisitos funcionales y 33 no funcionales .</a:t>
            </a:r>
          </a:p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C7C35-C48D-45DA-93F9-5E6CE245D12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1794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>
                <a:solidFill>
                  <a:schemeClr val="bg1"/>
                </a:solidFill>
              </a:rPr>
              <a:t>Como parte de la ingeniería de requisitos, utilizando técnicas como entrevista y la lluvia de ideas se llegó a 19 requisitos funcionales y 33 no funcionales .</a:t>
            </a:r>
          </a:p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C7C35-C48D-45DA-93F9-5E6CE245D12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177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>
                <a:solidFill>
                  <a:schemeClr val="bg1"/>
                </a:solidFill>
              </a:rPr>
              <a:t>Como parte de la ingeniería de requisitos, utilizando técnicas como entrevista y la lluvia de ideas se llegó a 19 requisitos funcionales y 33 no funcionales .</a:t>
            </a:r>
          </a:p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C7C35-C48D-45DA-93F9-5E6CE245D12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2638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>
                <a:solidFill>
                  <a:schemeClr val="bg1"/>
                </a:solidFill>
              </a:rPr>
              <a:t>Como parte de la ingeniería de requisitos, utilizando técnicas como entrevista y la lluvia de ideas se llegó a 19 requisitos funcionales y 33 no funcionales .</a:t>
            </a:r>
          </a:p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C7C35-C48D-45DA-93F9-5E6CE245D12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7362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>
                <a:solidFill>
                  <a:schemeClr val="bg1"/>
                </a:solidFill>
              </a:rPr>
              <a:t>Como parte de la ingeniería de requisitos, utilizando técnicas como entrevista y la lluvia de ideas se llegó a 19 requisitos funcionales y 33 no funcionales .</a:t>
            </a:r>
          </a:p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C7C35-C48D-45DA-93F9-5E6CE245D12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75035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>
                <a:solidFill>
                  <a:schemeClr val="bg1"/>
                </a:solidFill>
              </a:rPr>
              <a:t>Como parte de la ingeniería de requisitos, utilizando técnicas como entrevista y la lluvia de ideas se llegó a 19 requisitos funcionales y 33 no funcionales .</a:t>
            </a:r>
          </a:p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C7C35-C48D-45DA-93F9-5E6CE245D12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3312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Debido a la gran afluencia de personal a la que se ve expuesta la universidad </a:t>
            </a:r>
            <a:r>
              <a:rPr lang="es-MX" dirty="0" err="1"/>
              <a:t>diariamete</a:t>
            </a:r>
            <a:r>
              <a:rPr lang="es-MX" dirty="0"/>
              <a:t> y con el objetivo de mantener la institución segura se tomo la iniciativa de realizar una plataforma para la creación de </a:t>
            </a:r>
            <a:r>
              <a:rPr lang="es-MX" dirty="0" err="1"/>
              <a:t>solapines</a:t>
            </a:r>
            <a:r>
              <a:rPr lang="es-MX"/>
              <a:t> de </a:t>
            </a:r>
            <a:r>
              <a:rPr lang="es-MX" dirty="0"/>
              <a:t>los ciudadanos que pertenecen a la </a:t>
            </a:r>
            <a:r>
              <a:rPr lang="es-MX"/>
              <a:t>misma   </a:t>
            </a: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C7C35-C48D-45DA-93F9-5E6CE245D12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92577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>
                <a:solidFill>
                  <a:schemeClr val="bg1"/>
                </a:solidFill>
              </a:rPr>
              <a:t>Como parte de la ingeniería de requisitos, utilizando técnicas como entrevista y la lluvia de ideas se llegó a 19 requisitos funcionales y 33 no funcionales .</a:t>
            </a:r>
          </a:p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C7C35-C48D-45DA-93F9-5E6CE245D12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17136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>
                <a:solidFill>
                  <a:schemeClr val="bg1"/>
                </a:solidFill>
              </a:rPr>
              <a:t>Como parte de la ingeniería de requisitos, utilizando técnicas como entrevista y la lluvia de ideas se llegó a 19 requisitos funcionales y 33 no funcionales .</a:t>
            </a:r>
          </a:p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C7C35-C48D-45DA-93F9-5E6CE245D12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6016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Aumentar el tamaño de las letras solo dentro de los círculos </a:t>
            </a:r>
            <a:r>
              <a:rPr lang="es-ES" dirty="0" err="1"/>
              <a:t>azule</a:t>
            </a:r>
            <a:r>
              <a:rPr lang="es-ES" dirty="0"/>
              <a:t> y tipo e letra </a:t>
            </a:r>
            <a:r>
              <a:rPr lang="es-ES" dirty="0" err="1"/>
              <a:t>arial</a:t>
            </a: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C7C35-C48D-45DA-93F9-5E6CE245D12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2552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Hacerlo de otra manera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C7C35-C48D-45DA-93F9-5E6CE245D12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0686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Hacerlo de otra manera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C7C35-C48D-45DA-93F9-5E6CE245D12F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594377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Hacerlo de otra manera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C7C35-C48D-45DA-93F9-5E6CE245D12F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77264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Hacerlo de otra manera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C7C35-C48D-45DA-93F9-5E6CE245D12F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87060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C7C35-C48D-45DA-93F9-5E6CE245D12F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4795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E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Actualmente, el sistema enfrenta problemas de obsolescencia tecnológica, falta de mantenimiento y riesgos de seguridad significativos.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E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E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En primer lugar, el sistema IDBIOACCESS v2.0 se diseñó utilizando tecnologías obsoletas como </a:t>
            </a:r>
            <a:r>
              <a:rPr lang="es-E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.Net</a:t>
            </a:r>
            <a:r>
              <a:rPr lang="es-E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y el sistema operativo Windows 7, los cuales han dejado de recibir soporte y actualizaciones de seguridad. Esto pone en riesgo la integridad y confidencialidad de los datos, ya que el sistema carece de protección contra nuevas vulnerabilidades y amenazas de seguridad.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E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E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Además, la falta de documentación adecuada y la dependencia de hardware y software obsoleto dificultan el mantenimiento y la actualización del sistema. Esto se ve exacerbado por la limitada disponibilidad de recursos informáticos y la falta de personal capacitado para gestionar el sistema de manera efectiva.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E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E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Otro problema importante es la falta de autenticación adecuada y controles de acceso en el sistema IDBIOACCESS v2.0. La asignación y gestión de roles carecen de flexibilidad, lo que resulta en privilegios inapropiados y riesgos de acceso no autorizado. Además, el sistema no controla adecuadamente la autenticación concurrente, lo que podría permitir a los usuarios abrir sesión desde múltiples dispositivos simultáneamente, comprometiendo la integridad y confidencialidad de los datos.</a:t>
            </a:r>
          </a:p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C7C35-C48D-45DA-93F9-5E6CE245D12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2052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="1" dirty="0"/>
              <a:t>El Sistema de Identificación Nacional de Venezuela:</a:t>
            </a:r>
            <a:r>
              <a:rPr lang="es-ES" dirty="0"/>
              <a:t> Gestionado por el Servicio Administrativo de Identificación, Migración y Extranjería (SAIME), este sistema emite cédulas de identidad para diversos usos oficiales. Utiliza usuario y contraseña para la autenticación, pero presenta vulnerabilidades en su infraestructura de seguridad. La falta de actualizaciones y mecanismos de monitoreo limita su eficacia y lo hace inadecuado para IDBIOACCESS 2.0.</a:t>
            </a:r>
          </a:p>
          <a:p>
            <a:r>
              <a:rPr lang="es-ES" b="1" dirty="0"/>
              <a:t>Cl@ve:</a:t>
            </a:r>
            <a:r>
              <a:rPr lang="es-ES" dirty="0"/>
              <a:t> Cl@ve es un sistema integral para el acceso electrónico a servicios públicos, utilizando usuario, contraseña y un pin de seguridad enviado por SMS para autenticación. Ofrece una gestión efectiva de roles y es resistente a ataques cibernéticos, pero su costo y modelo de licenciamiento lo hacen inviable para IDBIOACCESS 2.0. A pesar de su robustez, no cumple completamente con las necesidades específicas del sistema propuesto.</a:t>
            </a:r>
          </a:p>
          <a:p>
            <a:r>
              <a:rPr lang="es-ES" b="1" dirty="0"/>
              <a:t>Sistema único de Identificación Nacional (SUIN):</a:t>
            </a:r>
            <a:r>
              <a:rPr lang="es-ES" dirty="0"/>
              <a:t> El SUIN es una plataforma crucial en Cuba para la inscripción e identificación de personas naturales, pero carece de mecanismos de autenticación y gestión de accesos y roles, lo que aumenta el riesgo de seguridad. La falta de mantenimiento y actualizaciones lo hace vulnerable, y por estas razones, no es adecuado para IDBIOACCESS 2.0.</a:t>
            </a:r>
          </a:p>
          <a:p>
            <a:r>
              <a:rPr lang="es-ES" b="1" dirty="0"/>
              <a:t>ENZONA:</a:t>
            </a:r>
            <a:r>
              <a:rPr lang="es-ES" dirty="0"/>
              <a:t> ENZONA es una plataforma de pago virtual en Cuba que utiliza autenticación de doble factor (usuario, contraseña y token móvil) para transacciones financieras. Aunque ofrece una seguridad robusta y gestión de roles adecuada para operaciones financieras, su enfoque y funcionalidades no son compatibles con las necesidades de un sistema de identificación como IDBIOACCESS 2.0.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C7C35-C48D-45DA-93F9-5E6CE245D12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8449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="1" dirty="0"/>
              <a:t>El Sistema de Identificación Nacional de Venezuela:</a:t>
            </a:r>
            <a:r>
              <a:rPr lang="es-ES" dirty="0"/>
              <a:t> Gestionado por el Servicio Administrativo de Identificación, Migración y Extranjería (SAIME), este sistema emite cédulas de identidad para diversos usos oficiales. Utiliza usuario y contraseña para la autenticación, pero presenta vulnerabilidades en su infraestructura de seguridad. La falta de actualizaciones y mecanismos de monitoreo limita su eficacia y lo hace inadecuado para IDBIOACCESS 2.0.</a:t>
            </a:r>
          </a:p>
          <a:p>
            <a:r>
              <a:rPr lang="es-ES" b="1" dirty="0"/>
              <a:t>Cl@ve:</a:t>
            </a:r>
            <a:r>
              <a:rPr lang="es-ES" dirty="0"/>
              <a:t> Cl@ve es un sistema integral para el acceso electrónico a servicios públicos, utilizando usuario, contraseña y un pin de seguridad enviado por SMS para autenticación. Ofrece una gestión efectiva de roles y es resistente a ataques cibernéticos, pero su costo y modelo de licenciamiento lo hacen inviable para IDBIOACCESS 2.0. A pesar de su robustez, no cumple completamente con las necesidades específicas del sistema propuesto.</a:t>
            </a:r>
          </a:p>
          <a:p>
            <a:r>
              <a:rPr lang="es-ES" b="1" dirty="0"/>
              <a:t>Sistema único de Identificación Nacional (SUIN):</a:t>
            </a:r>
            <a:r>
              <a:rPr lang="es-ES" dirty="0"/>
              <a:t> El SUIN es una plataforma crucial en Cuba para la inscripción e identificación de personas naturales, pero carece de mecanismos de autenticación y gestión de accesos y roles, lo que aumenta el riesgo de seguridad. La falta de mantenimiento y actualizaciones lo hace vulnerable, y por estas razones, no es adecuado para IDBIOACCESS 2.0.</a:t>
            </a:r>
          </a:p>
          <a:p>
            <a:r>
              <a:rPr lang="es-ES" b="1" dirty="0"/>
              <a:t>ENZONA:</a:t>
            </a:r>
            <a:r>
              <a:rPr lang="es-ES" dirty="0"/>
              <a:t> ENZONA es una plataforma de pago virtual en Cuba que utiliza autenticación de doble factor (usuario, contraseña y token móvil) para transacciones financieras. Aunque ofrece una seguridad robusta y gestión de roles adecuada para operaciones financieras, su enfoque y funcionalidades no son compatibles con las necesidades de un sistema de identificación como IDBIOACCESS 2.0.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C7C35-C48D-45DA-93F9-5E6CE245D12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9762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="1" dirty="0"/>
              <a:t>El Sistema de Identificación Nacional de Venezuela:</a:t>
            </a:r>
            <a:r>
              <a:rPr lang="es-ES" dirty="0"/>
              <a:t> Gestionado por el Servicio Administrativo de Identificación, Migración y Extranjería (SAIME), este sistema emite cédulas de identidad para diversos usos oficiales. Utiliza usuario y contraseña para la autenticación, pero presenta vulnerabilidades en su infraestructura de seguridad. La falta de actualizaciones y mecanismos de monitoreo limita su eficacia y lo hace inadecuado para IDBIOACCESS 2.0.</a:t>
            </a:r>
          </a:p>
          <a:p>
            <a:r>
              <a:rPr lang="es-ES" b="1" dirty="0"/>
              <a:t>Cl@ve:</a:t>
            </a:r>
            <a:r>
              <a:rPr lang="es-ES" dirty="0"/>
              <a:t> Cl@ve es un sistema integral para el acceso electrónico a servicios públicos, utilizando usuario, contraseña y un pin de seguridad enviado por SMS para autenticación. Ofrece una gestión efectiva de roles y es resistente a ataques cibernéticos, pero su costo y modelo de licenciamiento lo hacen inviable para IDBIOACCESS 2.0. A pesar de su robustez, no cumple completamente con las necesidades específicas del sistema propuesto.</a:t>
            </a:r>
          </a:p>
          <a:p>
            <a:r>
              <a:rPr lang="es-ES" b="1" dirty="0"/>
              <a:t>Sistema único de Identificación Nacional (SUIN):</a:t>
            </a:r>
            <a:r>
              <a:rPr lang="es-ES" dirty="0"/>
              <a:t> El SUIN es una plataforma crucial en Cuba para la inscripción e identificación de personas naturales, pero carece de mecanismos de autenticación y gestión de accesos y roles, lo que aumenta el riesgo de seguridad. La falta de mantenimiento y actualizaciones lo hace vulnerable, y por estas razones, no es adecuado para IDBIOACCESS 2.0.</a:t>
            </a:r>
          </a:p>
          <a:p>
            <a:r>
              <a:rPr lang="es-ES" b="1" dirty="0"/>
              <a:t>ENZONA:</a:t>
            </a:r>
            <a:r>
              <a:rPr lang="es-ES" dirty="0"/>
              <a:t> ENZONA es una plataforma de pago virtual en Cuba que utiliza autenticación de doble factor (usuario, contraseña y token móvil) para transacciones financieras. Aunque ofrece una seguridad robusta y gestión de roles adecuada para operaciones financieras, su enfoque y funcionalidades no son compatibles con las necesidades de un sistema de identificación como IDBIOACCESS 2.0.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C7C35-C48D-45DA-93F9-5E6CE245D12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8517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="1" dirty="0"/>
              <a:t>El Sistema de Identificación Nacional de Venezuela:</a:t>
            </a:r>
            <a:r>
              <a:rPr lang="es-ES" dirty="0"/>
              <a:t> Gestionado por el Servicio Administrativo de Identificación, Migración y Extranjería (SAIME), este sistema emite cédulas de identidad para diversos usos oficiales. Utiliza usuario y contraseña para la autenticación, pero presenta vulnerabilidades en su infraestructura de seguridad. La falta de actualizaciones y mecanismos de monitoreo limita su eficacia y lo hace inadecuado para IDBIOACCESS 2.0.</a:t>
            </a:r>
          </a:p>
          <a:p>
            <a:r>
              <a:rPr lang="es-ES" b="1" dirty="0"/>
              <a:t>Cl@ve:</a:t>
            </a:r>
            <a:r>
              <a:rPr lang="es-ES" dirty="0"/>
              <a:t> Cl@ve es un sistema integral para el acceso electrónico a servicios públicos, utilizando usuario, contraseña y un pin de seguridad enviado por SMS para autenticación. Ofrece una gestión efectiva de roles y es resistente a ataques cibernéticos, pero su costo y modelo de licenciamiento lo hacen inviable para IDBIOACCESS 2.0. A pesar de su robustez, no cumple completamente con las necesidades específicas del sistema propuesto.</a:t>
            </a:r>
          </a:p>
          <a:p>
            <a:r>
              <a:rPr lang="es-ES" b="1" dirty="0"/>
              <a:t>Sistema único de Identificación Nacional (SUIN):</a:t>
            </a:r>
            <a:r>
              <a:rPr lang="es-ES" dirty="0"/>
              <a:t> El SUIN es una plataforma crucial en Cuba para la inscripción e identificación de personas naturales, pero carece de mecanismos de autenticación y gestión de accesos y roles, lo que aumenta el riesgo de seguridad. La falta de mantenimiento y actualizaciones lo hace vulnerable, y por estas razones, no es adecuado para IDBIOACCESS 2.0.</a:t>
            </a:r>
          </a:p>
          <a:p>
            <a:r>
              <a:rPr lang="es-ES" b="1" dirty="0"/>
              <a:t>ENZONA:</a:t>
            </a:r>
            <a:r>
              <a:rPr lang="es-ES" dirty="0"/>
              <a:t> ENZONA es una plataforma de pago virtual en Cuba que utiliza autenticación de doble factor (usuario, contraseña y token móvil) para transacciones financieras. Aunque ofrece una seguridad robusta y gestión de roles adecuada para operaciones financieras, su enfoque y funcionalidades no son compatibles con las necesidades de un sistema de identificación como IDBIOACCESS 2.0.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C7C35-C48D-45DA-93F9-5E6CE245D12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7844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="1" dirty="0"/>
              <a:t>El Sistema de Identificación Nacional de Venezuela:</a:t>
            </a:r>
            <a:r>
              <a:rPr lang="es-ES" dirty="0"/>
              <a:t> Gestionado por el Servicio Administrativo de Identificación, Migración y Extranjería (SAIME), este sistema emite cédulas de identidad para diversos usos oficiales. Utiliza usuario y contraseña para la autenticación, pero presenta vulnerabilidades en su infraestructura de seguridad. La falta de actualizaciones y mecanismos de monitoreo limita su eficacia y lo hace inadecuado para IDBIOACCESS 2.0.</a:t>
            </a:r>
          </a:p>
          <a:p>
            <a:r>
              <a:rPr lang="es-ES" b="1" dirty="0"/>
              <a:t>Cl@ve:</a:t>
            </a:r>
            <a:r>
              <a:rPr lang="es-ES" dirty="0"/>
              <a:t> Cl@ve es un sistema integral para el acceso electrónico a servicios públicos, utilizando usuario, contraseña y un pin de seguridad enviado por SMS para autenticación. Ofrece una gestión efectiva de roles y es resistente a ataques cibernéticos, pero su costo y modelo de licenciamiento lo hacen inviable para IDBIOACCESS 2.0. A pesar de su robustez, no cumple completamente con las necesidades específicas del sistema propuesto.</a:t>
            </a:r>
          </a:p>
          <a:p>
            <a:r>
              <a:rPr lang="es-ES" b="1" dirty="0"/>
              <a:t>Sistema único de Identificación Nacional (SUIN):</a:t>
            </a:r>
            <a:r>
              <a:rPr lang="es-ES" dirty="0"/>
              <a:t> El SUIN es una plataforma crucial en Cuba para la inscripción e identificación de personas naturales, pero carece de mecanismos de autenticación y gestión de accesos y roles, lo que aumenta el riesgo de seguridad. La falta de mantenimiento y actualizaciones lo hace vulnerable, y por estas razones, no es adecuado para IDBIOACCESS 2.0.</a:t>
            </a:r>
          </a:p>
          <a:p>
            <a:r>
              <a:rPr lang="es-ES" b="1" dirty="0"/>
              <a:t>ENZONA:</a:t>
            </a:r>
            <a:r>
              <a:rPr lang="es-ES" dirty="0"/>
              <a:t> ENZONA es una plataforma de pago virtual en Cuba que utiliza autenticación de doble factor (usuario, contraseña y token móvil) para transacciones financieras. Aunque ofrece una seguridad robusta y gestión de roles adecuada para operaciones financieras, su enfoque y funcionalidades no son compatibles con las necesidades de un sistema de identificación como IDBIOACCESS 2.0.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C7C35-C48D-45DA-93F9-5E6CE245D12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4681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>
                <a:solidFill>
                  <a:schemeClr val="bg1"/>
                </a:solidFill>
              </a:rPr>
              <a:t>Como parte de la ingeniería de requisitos, utilizando técnicas como entrevista y la lluvia de ideas se llegó a 19 requisitos funcionales y 33 no funcionales .</a:t>
            </a:r>
          </a:p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C7C35-C48D-45DA-93F9-5E6CE245D12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1030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4191000" y="4386295"/>
            <a:ext cx="7181850" cy="9874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4191000" y="5488020"/>
            <a:ext cx="7181850" cy="514350"/>
          </a:xfrm>
          <a:prstGeom prst="rect">
            <a:avLst/>
          </a:prstGeom>
        </p:spPr>
        <p:txBody>
          <a:bodyPr anchor="t"/>
          <a:lstStyle>
            <a:lvl1pPr marL="0" indent="0" algn="r">
              <a:buNone/>
              <a:defRPr sz="2400">
                <a:solidFill>
                  <a:schemeClr val="tx2">
                    <a:lumMod val="75000"/>
                  </a:schemeClr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pic>
        <p:nvPicPr>
          <p:cNvPr id="6" name="Gráfico 49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35481" y="855630"/>
            <a:ext cx="1346639" cy="971550"/>
          </a:xfrm>
          <a:prstGeom prst="rect">
            <a:avLst/>
          </a:prstGeom>
        </p:spPr>
      </p:pic>
      <p:pic>
        <p:nvPicPr>
          <p:cNvPr id="7" name="Gráfico 500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492410" y="2097342"/>
            <a:ext cx="832780" cy="612620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exto so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7522029" cy="825046"/>
          </a:xfrm>
          <a:prstGeom prst="rect">
            <a:avLst/>
          </a:prstGeom>
        </p:spPr>
        <p:txBody>
          <a:bodyPr anchor="ctr"/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4" name="Marcador de texto 17"/>
          <p:cNvSpPr>
            <a:spLocks noGrp="1"/>
          </p:cNvSpPr>
          <p:nvPr>
            <p:ph type="body" sz="quarter" idx="11" hasCustomPrompt="1"/>
          </p:nvPr>
        </p:nvSpPr>
        <p:spPr>
          <a:xfrm>
            <a:off x="838200" y="2430780"/>
            <a:ext cx="10439400" cy="2926080"/>
          </a:xfrm>
          <a:prstGeom prst="rect">
            <a:avLst/>
          </a:prstGeom>
        </p:spPr>
        <p:txBody>
          <a:bodyPr/>
          <a:lstStyle>
            <a:lvl1pPr>
              <a:defRPr lang="es-ES" sz="2000" dirty="0">
                <a:solidFill>
                  <a:schemeClr val="tx2"/>
                </a:solidFill>
              </a:defRPr>
            </a:lvl1pPr>
            <a:lvl2pPr>
              <a:defRPr lang="es-ES" sz="1800" dirty="0">
                <a:solidFill>
                  <a:schemeClr val="tx2"/>
                </a:solidFill>
              </a:defRPr>
            </a:lvl2pPr>
            <a:lvl3pPr>
              <a:defRPr lang="es-ES" sz="1600" dirty="0">
                <a:solidFill>
                  <a:schemeClr val="tx2"/>
                </a:solidFill>
              </a:defRPr>
            </a:lvl3pPr>
            <a:lvl4pPr>
              <a:defRPr lang="es-ES" sz="1400" dirty="0">
                <a:solidFill>
                  <a:schemeClr val="tx2"/>
                </a:solidFill>
              </a:defRPr>
            </a:lvl4pPr>
            <a:lvl5pPr>
              <a:defRPr lang="es-MX" sz="1400" dirty="0">
                <a:solidFill>
                  <a:schemeClr val="tx2"/>
                </a:solidFill>
              </a:defRPr>
            </a:lvl5pPr>
          </a:lstStyle>
          <a:p>
            <a:pPr lvl="0">
              <a:buClr>
                <a:schemeClr val="tx1"/>
              </a:buClr>
            </a:pPr>
            <a:r>
              <a:rPr lang="es-ES" dirty="0"/>
              <a:t>Haga clic para modificar los estilos de texto del patrón</a:t>
            </a:r>
          </a:p>
          <a:p>
            <a:pPr lvl="1">
              <a:buClr>
                <a:schemeClr val="tx1"/>
              </a:buClr>
            </a:pPr>
            <a:r>
              <a:rPr lang="es-ES" dirty="0"/>
              <a:t>Segundo nivel</a:t>
            </a:r>
          </a:p>
          <a:p>
            <a:pPr lvl="2">
              <a:buClr>
                <a:schemeClr val="tx1"/>
              </a:buClr>
            </a:pPr>
            <a:r>
              <a:rPr lang="es-ES" dirty="0"/>
              <a:t>Tercer nivel</a:t>
            </a:r>
          </a:p>
          <a:p>
            <a:pPr lvl="3">
              <a:buClr>
                <a:schemeClr val="tx1"/>
              </a:buClr>
            </a:pPr>
            <a:r>
              <a:rPr lang="es-ES" dirty="0"/>
              <a:t>Cuarto nivel</a:t>
            </a:r>
          </a:p>
          <a:p>
            <a:pPr lvl="4">
              <a:buClr>
                <a:schemeClr val="tx1"/>
              </a:buClr>
            </a:pPr>
            <a:r>
              <a:rPr lang="es-ES" dirty="0"/>
              <a:t>Quinto nivel</a:t>
            </a:r>
            <a:endParaRPr lang="es-MX" dirty="0"/>
          </a:p>
        </p:txBody>
      </p:sp>
      <p:sp>
        <p:nvSpPr>
          <p:cNvPr id="5" name="Marcador de texto 17"/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1501140"/>
            <a:ext cx="10439400" cy="825046"/>
          </a:xfrm>
          <a:prstGeom prst="rect">
            <a:avLst/>
          </a:prstGeom>
        </p:spPr>
        <p:txBody>
          <a:bodyPr/>
          <a:lstStyle>
            <a:lvl1pPr marL="0" indent="0" algn="just"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9953964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exto + esquem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7522029" cy="825046"/>
          </a:xfrm>
          <a:prstGeom prst="rect">
            <a:avLst/>
          </a:prstGeom>
        </p:spPr>
        <p:txBody>
          <a:bodyPr anchor="ctr"/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9" name="Marcador de posición de imagen 9"/>
          <p:cNvSpPr>
            <a:spLocks noGrp="1"/>
          </p:cNvSpPr>
          <p:nvPr>
            <p:ph type="pic" sz="quarter" idx="13" hasCustomPrompt="1"/>
          </p:nvPr>
        </p:nvSpPr>
        <p:spPr>
          <a:xfrm>
            <a:off x="6702574" y="1453834"/>
            <a:ext cx="4155927" cy="4165916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s-MX" dirty="0"/>
              <a:t>Coloca tu esquema aquí o elimina este recuadro y crea tu propio esquema</a:t>
            </a:r>
            <a:endParaRPr lang="en-US" dirty="0"/>
          </a:p>
        </p:txBody>
      </p:sp>
      <p:sp>
        <p:nvSpPr>
          <p:cNvPr id="10" name="Marcador de texto 17"/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2430780"/>
            <a:ext cx="4864552" cy="2926080"/>
          </a:xfrm>
          <a:prstGeom prst="rect">
            <a:avLst/>
          </a:prstGeom>
        </p:spPr>
        <p:txBody>
          <a:bodyPr/>
          <a:lstStyle>
            <a:lvl1pPr>
              <a:defRPr lang="es-ES" sz="2000" dirty="0">
                <a:solidFill>
                  <a:schemeClr val="tx2"/>
                </a:solidFill>
              </a:defRPr>
            </a:lvl1pPr>
            <a:lvl2pPr>
              <a:defRPr lang="es-ES" sz="1800" dirty="0">
                <a:solidFill>
                  <a:schemeClr val="tx2"/>
                </a:solidFill>
              </a:defRPr>
            </a:lvl2pPr>
            <a:lvl3pPr>
              <a:defRPr lang="es-ES" sz="1600" dirty="0">
                <a:solidFill>
                  <a:schemeClr val="tx2"/>
                </a:solidFill>
              </a:defRPr>
            </a:lvl3pPr>
            <a:lvl4pPr>
              <a:defRPr lang="es-ES" sz="1400" dirty="0">
                <a:solidFill>
                  <a:schemeClr val="tx2"/>
                </a:solidFill>
              </a:defRPr>
            </a:lvl4pPr>
            <a:lvl5pPr>
              <a:defRPr lang="es-MX" sz="1400" dirty="0">
                <a:solidFill>
                  <a:schemeClr val="tx2"/>
                </a:solidFill>
              </a:defRPr>
            </a:lvl5pPr>
          </a:lstStyle>
          <a:p>
            <a:pPr lvl="0">
              <a:buClr>
                <a:schemeClr val="tx1"/>
              </a:buClr>
            </a:pPr>
            <a:r>
              <a:rPr lang="es-ES" dirty="0"/>
              <a:t>Haga clic para modificar los estilos de texto del patrón</a:t>
            </a:r>
          </a:p>
          <a:p>
            <a:pPr lvl="1">
              <a:buClr>
                <a:schemeClr val="tx1"/>
              </a:buClr>
            </a:pPr>
            <a:r>
              <a:rPr lang="es-ES" dirty="0"/>
              <a:t>Segundo nivel</a:t>
            </a:r>
          </a:p>
          <a:p>
            <a:pPr lvl="2">
              <a:buClr>
                <a:schemeClr val="tx1"/>
              </a:buClr>
            </a:pPr>
            <a:r>
              <a:rPr lang="es-ES" dirty="0"/>
              <a:t>Tercer nivel</a:t>
            </a:r>
          </a:p>
          <a:p>
            <a:pPr lvl="3">
              <a:buClr>
                <a:schemeClr val="tx1"/>
              </a:buClr>
            </a:pPr>
            <a:r>
              <a:rPr lang="es-ES" dirty="0"/>
              <a:t>Cuarto nivel</a:t>
            </a:r>
          </a:p>
          <a:p>
            <a:pPr lvl="4">
              <a:buClr>
                <a:schemeClr val="tx1"/>
              </a:buClr>
            </a:pPr>
            <a:r>
              <a:rPr lang="es-ES" dirty="0"/>
              <a:t>Quinto nivel</a:t>
            </a:r>
            <a:endParaRPr lang="es-MX" dirty="0"/>
          </a:p>
        </p:txBody>
      </p:sp>
      <p:sp>
        <p:nvSpPr>
          <p:cNvPr id="12" name="Marcador de texto 17"/>
          <p:cNvSpPr>
            <a:spLocks noGrp="1"/>
          </p:cNvSpPr>
          <p:nvPr>
            <p:ph type="body" sz="quarter" idx="15" hasCustomPrompt="1"/>
          </p:nvPr>
        </p:nvSpPr>
        <p:spPr>
          <a:xfrm>
            <a:off x="838200" y="1501140"/>
            <a:ext cx="4864552" cy="825046"/>
          </a:xfrm>
          <a:prstGeom prst="rect">
            <a:avLst/>
          </a:prstGeom>
        </p:spPr>
        <p:txBody>
          <a:bodyPr/>
          <a:lstStyle>
            <a:lvl1pPr marL="0" indent="0" algn="just">
              <a:buNone/>
              <a:defRPr sz="24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9409920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seño personaliza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7522029" cy="825046"/>
          </a:xfrm>
          <a:prstGeom prst="rect">
            <a:avLst/>
          </a:prstGeom>
        </p:spPr>
        <p:txBody>
          <a:bodyPr anchor="ctr"/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99372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so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7522029" cy="825046"/>
          </a:xfrm>
          <a:prstGeom prst="rect">
            <a:avLst/>
          </a:prstGeom>
        </p:spPr>
        <p:txBody>
          <a:bodyPr anchor="ctr"/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4" name="Marcador de texto 17"/>
          <p:cNvSpPr>
            <a:spLocks noGrp="1"/>
          </p:cNvSpPr>
          <p:nvPr>
            <p:ph type="body" sz="quarter" idx="11" hasCustomPrompt="1"/>
          </p:nvPr>
        </p:nvSpPr>
        <p:spPr>
          <a:xfrm>
            <a:off x="838200" y="2430780"/>
            <a:ext cx="10439400" cy="2926080"/>
          </a:xfrm>
          <a:prstGeom prst="rect">
            <a:avLst/>
          </a:prstGeom>
        </p:spPr>
        <p:txBody>
          <a:bodyPr/>
          <a:lstStyle>
            <a:lvl1pPr>
              <a:defRPr lang="es-ES" sz="2000" dirty="0">
                <a:solidFill>
                  <a:schemeClr val="tx2"/>
                </a:solidFill>
              </a:defRPr>
            </a:lvl1pPr>
            <a:lvl2pPr>
              <a:defRPr lang="es-ES" sz="1800" dirty="0">
                <a:solidFill>
                  <a:schemeClr val="tx2"/>
                </a:solidFill>
              </a:defRPr>
            </a:lvl2pPr>
            <a:lvl3pPr>
              <a:defRPr lang="es-ES" sz="1600" dirty="0">
                <a:solidFill>
                  <a:schemeClr val="tx2"/>
                </a:solidFill>
              </a:defRPr>
            </a:lvl3pPr>
            <a:lvl4pPr>
              <a:defRPr lang="es-ES" sz="1400" dirty="0">
                <a:solidFill>
                  <a:schemeClr val="tx2"/>
                </a:solidFill>
              </a:defRPr>
            </a:lvl4pPr>
            <a:lvl5pPr>
              <a:defRPr lang="es-MX" sz="1400" dirty="0">
                <a:solidFill>
                  <a:schemeClr val="tx2"/>
                </a:solidFill>
              </a:defRPr>
            </a:lvl5pPr>
          </a:lstStyle>
          <a:p>
            <a:pPr lvl="0">
              <a:buClr>
                <a:schemeClr val="tx1"/>
              </a:buClr>
            </a:pPr>
            <a:r>
              <a:rPr lang="es-ES" dirty="0"/>
              <a:t>Haga clic para modificar los estilos de texto del patrón</a:t>
            </a:r>
          </a:p>
          <a:p>
            <a:pPr lvl="1">
              <a:buClr>
                <a:schemeClr val="tx1"/>
              </a:buClr>
            </a:pPr>
            <a:r>
              <a:rPr lang="es-ES" dirty="0"/>
              <a:t>Segundo nivel</a:t>
            </a:r>
          </a:p>
          <a:p>
            <a:pPr lvl="2">
              <a:buClr>
                <a:schemeClr val="tx1"/>
              </a:buClr>
            </a:pPr>
            <a:r>
              <a:rPr lang="es-ES" dirty="0"/>
              <a:t>Tercer nivel</a:t>
            </a:r>
          </a:p>
          <a:p>
            <a:pPr lvl="3">
              <a:buClr>
                <a:schemeClr val="tx1"/>
              </a:buClr>
            </a:pPr>
            <a:r>
              <a:rPr lang="es-ES" dirty="0"/>
              <a:t>Cuarto nivel</a:t>
            </a:r>
          </a:p>
          <a:p>
            <a:pPr lvl="4">
              <a:buClr>
                <a:schemeClr val="tx1"/>
              </a:buClr>
            </a:pPr>
            <a:r>
              <a:rPr lang="es-ES" dirty="0"/>
              <a:t>Quinto nivel</a:t>
            </a:r>
            <a:endParaRPr lang="es-MX" dirty="0"/>
          </a:p>
        </p:txBody>
      </p:sp>
      <p:sp>
        <p:nvSpPr>
          <p:cNvPr id="5" name="Marcador de texto 17"/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1501140"/>
            <a:ext cx="10439400" cy="825046"/>
          </a:xfrm>
          <a:prstGeom prst="rect">
            <a:avLst/>
          </a:prstGeom>
        </p:spPr>
        <p:txBody>
          <a:bodyPr/>
          <a:lstStyle>
            <a:lvl1pPr marL="0" indent="0" algn="just"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MX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o + esquem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7522029" cy="825046"/>
          </a:xfrm>
          <a:prstGeom prst="rect">
            <a:avLst/>
          </a:prstGeom>
        </p:spPr>
        <p:txBody>
          <a:bodyPr anchor="ctr"/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9" name="Marcador de posición de imagen 9"/>
          <p:cNvSpPr>
            <a:spLocks noGrp="1"/>
          </p:cNvSpPr>
          <p:nvPr>
            <p:ph type="pic" sz="quarter" idx="13" hasCustomPrompt="1"/>
          </p:nvPr>
        </p:nvSpPr>
        <p:spPr>
          <a:xfrm>
            <a:off x="6702574" y="1453834"/>
            <a:ext cx="4155927" cy="4165916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s-MX" dirty="0"/>
              <a:t>Coloca tu esquema aquí o elimina este recuadro y crea tu propio esquema</a:t>
            </a:r>
            <a:endParaRPr lang="en-US" dirty="0"/>
          </a:p>
        </p:txBody>
      </p:sp>
      <p:sp>
        <p:nvSpPr>
          <p:cNvPr id="10" name="Marcador de texto 17"/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2430780"/>
            <a:ext cx="4864552" cy="2926080"/>
          </a:xfrm>
          <a:prstGeom prst="rect">
            <a:avLst/>
          </a:prstGeom>
        </p:spPr>
        <p:txBody>
          <a:bodyPr/>
          <a:lstStyle>
            <a:lvl1pPr>
              <a:defRPr lang="es-ES" sz="2000" dirty="0">
                <a:solidFill>
                  <a:schemeClr val="tx2"/>
                </a:solidFill>
              </a:defRPr>
            </a:lvl1pPr>
            <a:lvl2pPr>
              <a:defRPr lang="es-ES" sz="1800" dirty="0">
                <a:solidFill>
                  <a:schemeClr val="tx2"/>
                </a:solidFill>
              </a:defRPr>
            </a:lvl2pPr>
            <a:lvl3pPr>
              <a:defRPr lang="es-ES" sz="1600" dirty="0">
                <a:solidFill>
                  <a:schemeClr val="tx2"/>
                </a:solidFill>
              </a:defRPr>
            </a:lvl3pPr>
            <a:lvl4pPr>
              <a:defRPr lang="es-ES" sz="1400" dirty="0">
                <a:solidFill>
                  <a:schemeClr val="tx2"/>
                </a:solidFill>
              </a:defRPr>
            </a:lvl4pPr>
            <a:lvl5pPr>
              <a:defRPr lang="es-MX" sz="1400" dirty="0">
                <a:solidFill>
                  <a:schemeClr val="tx2"/>
                </a:solidFill>
              </a:defRPr>
            </a:lvl5pPr>
          </a:lstStyle>
          <a:p>
            <a:pPr lvl="0">
              <a:buClr>
                <a:schemeClr val="tx1"/>
              </a:buClr>
            </a:pPr>
            <a:r>
              <a:rPr lang="es-ES" dirty="0"/>
              <a:t>Haga clic para modificar los estilos de texto del patrón</a:t>
            </a:r>
          </a:p>
          <a:p>
            <a:pPr lvl="1">
              <a:buClr>
                <a:schemeClr val="tx1"/>
              </a:buClr>
            </a:pPr>
            <a:r>
              <a:rPr lang="es-ES" dirty="0"/>
              <a:t>Segundo nivel</a:t>
            </a:r>
          </a:p>
          <a:p>
            <a:pPr lvl="2">
              <a:buClr>
                <a:schemeClr val="tx1"/>
              </a:buClr>
            </a:pPr>
            <a:r>
              <a:rPr lang="es-ES" dirty="0"/>
              <a:t>Tercer nivel</a:t>
            </a:r>
          </a:p>
          <a:p>
            <a:pPr lvl="3">
              <a:buClr>
                <a:schemeClr val="tx1"/>
              </a:buClr>
            </a:pPr>
            <a:r>
              <a:rPr lang="es-ES" dirty="0"/>
              <a:t>Cuarto nivel</a:t>
            </a:r>
          </a:p>
          <a:p>
            <a:pPr lvl="4">
              <a:buClr>
                <a:schemeClr val="tx1"/>
              </a:buClr>
            </a:pPr>
            <a:r>
              <a:rPr lang="es-ES" dirty="0"/>
              <a:t>Quinto nivel</a:t>
            </a:r>
            <a:endParaRPr lang="es-MX" dirty="0"/>
          </a:p>
        </p:txBody>
      </p:sp>
      <p:sp>
        <p:nvSpPr>
          <p:cNvPr id="12" name="Marcador de texto 17"/>
          <p:cNvSpPr>
            <a:spLocks noGrp="1"/>
          </p:cNvSpPr>
          <p:nvPr>
            <p:ph type="body" sz="quarter" idx="15" hasCustomPrompt="1"/>
          </p:nvPr>
        </p:nvSpPr>
        <p:spPr>
          <a:xfrm>
            <a:off x="838200" y="1501140"/>
            <a:ext cx="4864552" cy="825046"/>
          </a:xfrm>
          <a:prstGeom prst="rect">
            <a:avLst/>
          </a:prstGeom>
        </p:spPr>
        <p:txBody>
          <a:bodyPr/>
          <a:lstStyle>
            <a:lvl1pPr marL="0" indent="0" algn="just">
              <a:buNone/>
              <a:defRPr sz="24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MX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n + tex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7522029" cy="825046"/>
          </a:xfrm>
          <a:prstGeom prst="rect">
            <a:avLst/>
          </a:prstGeom>
        </p:spPr>
        <p:txBody>
          <a:bodyPr anchor="ctr"/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11" name="Marcador de posición de imagen 10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1501140"/>
            <a:ext cx="4107180" cy="5356860"/>
          </a:xfrm>
          <a:custGeom>
            <a:avLst/>
            <a:gdLst>
              <a:gd name="connsiteX0" fmla="*/ 0 w 4065188"/>
              <a:gd name="connsiteY0" fmla="*/ 0 h 5302702"/>
              <a:gd name="connsiteX1" fmla="*/ 3435902 w 4065188"/>
              <a:gd name="connsiteY1" fmla="*/ 0 h 5302702"/>
              <a:gd name="connsiteX2" fmla="*/ 4065188 w 4065188"/>
              <a:gd name="connsiteY2" fmla="*/ 629286 h 5302702"/>
              <a:gd name="connsiteX3" fmla="*/ 4065188 w 4065188"/>
              <a:gd name="connsiteY3" fmla="*/ 5302702 h 5302702"/>
              <a:gd name="connsiteX4" fmla="*/ 0 w 4065188"/>
              <a:gd name="connsiteY4" fmla="*/ 5302702 h 5302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65188" h="5302702">
                <a:moveTo>
                  <a:pt x="0" y="0"/>
                </a:moveTo>
                <a:lnTo>
                  <a:pt x="3435902" y="0"/>
                </a:lnTo>
                <a:cubicBezTo>
                  <a:pt x="3783447" y="0"/>
                  <a:pt x="4065188" y="281741"/>
                  <a:pt x="4065188" y="629286"/>
                </a:cubicBezTo>
                <a:lnTo>
                  <a:pt x="4065188" y="5302702"/>
                </a:lnTo>
                <a:lnTo>
                  <a:pt x="0" y="5302702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s-MX" dirty="0"/>
              <a:t>Tu imagen aquí</a:t>
            </a:r>
          </a:p>
        </p:txBody>
      </p:sp>
      <p:sp>
        <p:nvSpPr>
          <p:cNvPr id="18" name="Marcador de texto 17"/>
          <p:cNvSpPr>
            <a:spLocks noGrp="1"/>
          </p:cNvSpPr>
          <p:nvPr>
            <p:ph type="body" sz="quarter" idx="11" hasCustomPrompt="1"/>
          </p:nvPr>
        </p:nvSpPr>
        <p:spPr>
          <a:xfrm>
            <a:off x="5295900" y="2430780"/>
            <a:ext cx="5924550" cy="3097184"/>
          </a:xfrm>
          <a:prstGeom prst="rect">
            <a:avLst/>
          </a:prstGeom>
        </p:spPr>
        <p:txBody>
          <a:bodyPr/>
          <a:lstStyle>
            <a:lvl1pPr>
              <a:defRPr lang="es-ES" sz="2000" dirty="0">
                <a:solidFill>
                  <a:schemeClr val="tx2"/>
                </a:solidFill>
              </a:defRPr>
            </a:lvl1pPr>
            <a:lvl2pPr>
              <a:defRPr lang="es-ES" sz="1800" dirty="0">
                <a:solidFill>
                  <a:schemeClr val="tx2"/>
                </a:solidFill>
              </a:defRPr>
            </a:lvl2pPr>
            <a:lvl3pPr>
              <a:defRPr lang="es-ES" sz="1600" dirty="0">
                <a:solidFill>
                  <a:schemeClr val="tx2"/>
                </a:solidFill>
              </a:defRPr>
            </a:lvl3pPr>
            <a:lvl4pPr>
              <a:defRPr lang="es-ES" sz="1400" dirty="0">
                <a:solidFill>
                  <a:schemeClr val="tx2"/>
                </a:solidFill>
              </a:defRPr>
            </a:lvl4pPr>
            <a:lvl5pPr>
              <a:defRPr lang="es-MX" sz="1400" dirty="0">
                <a:solidFill>
                  <a:schemeClr val="tx2"/>
                </a:solidFill>
              </a:defRPr>
            </a:lvl5pPr>
          </a:lstStyle>
          <a:p>
            <a:pPr lvl="0">
              <a:buClr>
                <a:schemeClr val="tx1"/>
              </a:buClr>
            </a:pPr>
            <a:r>
              <a:rPr lang="es-ES" dirty="0"/>
              <a:t>Haga clic para modificar los estilos de texto del patrón</a:t>
            </a:r>
          </a:p>
          <a:p>
            <a:pPr lvl="1">
              <a:buClr>
                <a:schemeClr val="tx1"/>
              </a:buClr>
            </a:pPr>
            <a:r>
              <a:rPr lang="es-ES" dirty="0"/>
              <a:t>Segundo nivel</a:t>
            </a:r>
          </a:p>
          <a:p>
            <a:pPr lvl="2">
              <a:buClr>
                <a:schemeClr val="tx1"/>
              </a:buClr>
            </a:pPr>
            <a:r>
              <a:rPr lang="es-ES" dirty="0"/>
              <a:t>Tercer nivel</a:t>
            </a:r>
          </a:p>
          <a:p>
            <a:pPr lvl="3">
              <a:buClr>
                <a:schemeClr val="tx1"/>
              </a:buClr>
            </a:pPr>
            <a:r>
              <a:rPr lang="es-ES" dirty="0"/>
              <a:t>Cuarto nivel</a:t>
            </a:r>
          </a:p>
          <a:p>
            <a:pPr lvl="4">
              <a:buClr>
                <a:schemeClr val="tx1"/>
              </a:buClr>
            </a:pPr>
            <a:r>
              <a:rPr lang="es-ES" dirty="0"/>
              <a:t>Quinto nivel</a:t>
            </a:r>
            <a:endParaRPr lang="es-MX" dirty="0"/>
          </a:p>
        </p:txBody>
      </p:sp>
      <p:sp>
        <p:nvSpPr>
          <p:cNvPr id="22" name="Marcador de texto 17"/>
          <p:cNvSpPr>
            <a:spLocks noGrp="1"/>
          </p:cNvSpPr>
          <p:nvPr>
            <p:ph type="body" sz="quarter" idx="12" hasCustomPrompt="1"/>
          </p:nvPr>
        </p:nvSpPr>
        <p:spPr>
          <a:xfrm>
            <a:off x="5295900" y="1501140"/>
            <a:ext cx="5924550" cy="82504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rgbClr val="E000E0"/>
                </a:solidFill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MX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 + cit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ción de imagen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1502917"/>
            <a:ext cx="12192000" cy="4397375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defRPr lang="es-MX" sz="20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defRPr/>
            </a:pPr>
            <a:r>
              <a:rPr lang="es-MX" dirty="0"/>
              <a:t>Tu imagen aquí</a:t>
            </a:r>
          </a:p>
        </p:txBody>
      </p:sp>
      <p:sp>
        <p:nvSpPr>
          <p:cNvPr id="5" name="Marcador de texto 3"/>
          <p:cNvSpPr>
            <a:spLocks noGrp="1"/>
          </p:cNvSpPr>
          <p:nvPr>
            <p:ph type="body" sz="quarter" idx="11" hasCustomPrompt="1"/>
          </p:nvPr>
        </p:nvSpPr>
        <p:spPr>
          <a:xfrm>
            <a:off x="354875" y="6095470"/>
            <a:ext cx="6440711" cy="55967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800" i="1">
                <a:solidFill>
                  <a:schemeClr val="tx1"/>
                </a:solidFill>
              </a:defRPr>
            </a:lvl1pPr>
          </a:lstStyle>
          <a:p>
            <a:pPr lvl="0"/>
            <a:r>
              <a:rPr lang="es-ES" dirty="0"/>
              <a:t>Pie de foto</a:t>
            </a:r>
          </a:p>
        </p:txBody>
      </p:sp>
      <p:sp>
        <p:nvSpPr>
          <p:cNvPr id="6" name="Título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7522029" cy="825046"/>
          </a:xfrm>
          <a:prstGeom prst="rect">
            <a:avLst/>
          </a:prstGeom>
        </p:spPr>
        <p:txBody>
          <a:bodyPr anchor="ctr"/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a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7522029" cy="825046"/>
          </a:xfrm>
          <a:prstGeom prst="rect">
            <a:avLst/>
          </a:prstGeom>
        </p:spPr>
        <p:txBody>
          <a:bodyPr anchor="ctr"/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4" name="Rectángulo: una sola esquina redondeada 3"/>
          <p:cNvSpPr/>
          <p:nvPr userDrawn="1"/>
        </p:nvSpPr>
        <p:spPr>
          <a:xfrm flipH="1">
            <a:off x="0" y="5314950"/>
            <a:ext cx="12190815" cy="1543050"/>
          </a:xfrm>
          <a:prstGeom prst="round1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" name="Marcador de texto 12"/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1563688"/>
            <a:ext cx="3232150" cy="2798762"/>
          </a:xfrm>
          <a:prstGeom prst="rect">
            <a:avLst/>
          </a:prstGeom>
        </p:spPr>
        <p:txBody>
          <a:bodyPr/>
          <a:lstStyle>
            <a:lvl1pPr>
              <a:buClr>
                <a:schemeClr val="tx1"/>
              </a:buClr>
              <a:defRPr sz="2000">
                <a:solidFill>
                  <a:schemeClr val="tx2"/>
                </a:solidFill>
              </a:defRPr>
            </a:lvl1pPr>
            <a:lvl2pPr>
              <a:buClr>
                <a:schemeClr val="tx1"/>
              </a:buClr>
              <a:defRPr sz="1800">
                <a:solidFill>
                  <a:schemeClr val="tx2"/>
                </a:solidFill>
              </a:defRPr>
            </a:lvl2pPr>
            <a:lvl3pPr>
              <a:buClr>
                <a:schemeClr val="tx1"/>
              </a:buClr>
              <a:defRPr sz="1600">
                <a:solidFill>
                  <a:schemeClr val="tx2"/>
                </a:solidFill>
              </a:defRPr>
            </a:lvl3pPr>
            <a:lvl4pPr>
              <a:buClr>
                <a:schemeClr val="tx1"/>
              </a:buClr>
              <a:defRPr sz="1400">
                <a:solidFill>
                  <a:schemeClr val="tx2"/>
                </a:solidFill>
              </a:defRPr>
            </a:lvl4pPr>
            <a:lvl5pPr>
              <a:buClr>
                <a:schemeClr val="tx1"/>
              </a:buClr>
              <a:defRPr sz="1400">
                <a:solidFill>
                  <a:schemeClr val="tx2"/>
                </a:solidFill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s-MX" dirty="0"/>
          </a:p>
        </p:txBody>
      </p:sp>
      <p:sp>
        <p:nvSpPr>
          <p:cNvPr id="6" name="Marcador de texto 12"/>
          <p:cNvSpPr>
            <a:spLocks noGrp="1"/>
          </p:cNvSpPr>
          <p:nvPr>
            <p:ph type="body" sz="quarter" idx="11" hasCustomPrompt="1"/>
          </p:nvPr>
        </p:nvSpPr>
        <p:spPr>
          <a:xfrm>
            <a:off x="4448492" y="1563370"/>
            <a:ext cx="3232150" cy="2798762"/>
          </a:xfrm>
          <a:prstGeom prst="rect">
            <a:avLst/>
          </a:prstGeom>
        </p:spPr>
        <p:txBody>
          <a:bodyPr/>
          <a:lstStyle>
            <a:lvl1pPr>
              <a:buClr>
                <a:schemeClr val="tx1"/>
              </a:buClr>
              <a:defRPr sz="2000">
                <a:solidFill>
                  <a:schemeClr val="tx2"/>
                </a:solidFill>
              </a:defRPr>
            </a:lvl1pPr>
            <a:lvl2pPr>
              <a:buClr>
                <a:schemeClr val="tx1"/>
              </a:buClr>
              <a:defRPr sz="1800">
                <a:solidFill>
                  <a:schemeClr val="tx2"/>
                </a:solidFill>
              </a:defRPr>
            </a:lvl2pPr>
            <a:lvl3pPr>
              <a:buClr>
                <a:schemeClr val="tx1"/>
              </a:buClr>
              <a:defRPr sz="1600">
                <a:solidFill>
                  <a:schemeClr val="tx2"/>
                </a:solidFill>
              </a:defRPr>
            </a:lvl3pPr>
            <a:lvl4pPr>
              <a:buClr>
                <a:schemeClr val="tx1"/>
              </a:buClr>
              <a:defRPr sz="1400">
                <a:solidFill>
                  <a:schemeClr val="tx2"/>
                </a:solidFill>
              </a:defRPr>
            </a:lvl4pPr>
            <a:lvl5pPr>
              <a:buClr>
                <a:schemeClr val="tx1"/>
              </a:buClr>
              <a:defRPr sz="1400">
                <a:solidFill>
                  <a:schemeClr val="tx2"/>
                </a:solidFill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s-MX" dirty="0"/>
          </a:p>
        </p:txBody>
      </p:sp>
      <p:sp>
        <p:nvSpPr>
          <p:cNvPr id="7" name="Marcador de texto 12"/>
          <p:cNvSpPr>
            <a:spLocks noGrp="1"/>
          </p:cNvSpPr>
          <p:nvPr>
            <p:ph type="body" sz="quarter" idx="12" hasCustomPrompt="1"/>
          </p:nvPr>
        </p:nvSpPr>
        <p:spPr>
          <a:xfrm>
            <a:off x="8058784" y="1563370"/>
            <a:ext cx="3232150" cy="2798762"/>
          </a:xfrm>
          <a:prstGeom prst="rect">
            <a:avLst/>
          </a:prstGeom>
        </p:spPr>
        <p:txBody>
          <a:bodyPr/>
          <a:lstStyle>
            <a:lvl1pPr>
              <a:buClr>
                <a:schemeClr val="tx1"/>
              </a:buClr>
              <a:defRPr sz="2000">
                <a:solidFill>
                  <a:schemeClr val="tx2"/>
                </a:solidFill>
              </a:defRPr>
            </a:lvl1pPr>
            <a:lvl2pPr>
              <a:buClr>
                <a:schemeClr val="tx1"/>
              </a:buClr>
              <a:defRPr sz="1800">
                <a:solidFill>
                  <a:schemeClr val="tx2"/>
                </a:solidFill>
              </a:defRPr>
            </a:lvl2pPr>
            <a:lvl3pPr>
              <a:buClr>
                <a:schemeClr val="tx1"/>
              </a:buClr>
              <a:defRPr sz="1600">
                <a:solidFill>
                  <a:schemeClr val="tx2"/>
                </a:solidFill>
              </a:defRPr>
            </a:lvl3pPr>
            <a:lvl4pPr>
              <a:buClr>
                <a:schemeClr val="tx1"/>
              </a:buClr>
              <a:defRPr sz="1400">
                <a:solidFill>
                  <a:schemeClr val="tx2"/>
                </a:solidFill>
              </a:defRPr>
            </a:lvl4pPr>
            <a:lvl5pPr>
              <a:buClr>
                <a:schemeClr val="tx1"/>
              </a:buClr>
              <a:defRPr sz="1400">
                <a:solidFill>
                  <a:schemeClr val="tx2"/>
                </a:solidFill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s-MX" dirty="0"/>
          </a:p>
        </p:txBody>
      </p:sp>
      <p:sp>
        <p:nvSpPr>
          <p:cNvPr id="8" name="Marcador de texto 12"/>
          <p:cNvSpPr>
            <a:spLocks noGrp="1"/>
          </p:cNvSpPr>
          <p:nvPr>
            <p:ph type="body" sz="quarter" idx="13" hasCustomPrompt="1"/>
          </p:nvPr>
        </p:nvSpPr>
        <p:spPr>
          <a:xfrm>
            <a:off x="872554" y="6015038"/>
            <a:ext cx="3232150" cy="7143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s-ES" dirty="0"/>
              <a:t>Descripción 1</a:t>
            </a:r>
          </a:p>
        </p:txBody>
      </p:sp>
      <p:sp>
        <p:nvSpPr>
          <p:cNvPr id="9" name="Marcador de texto 12"/>
          <p:cNvSpPr>
            <a:spLocks noGrp="1"/>
          </p:cNvSpPr>
          <p:nvPr>
            <p:ph type="body" sz="quarter" idx="14" hasCustomPrompt="1"/>
          </p:nvPr>
        </p:nvSpPr>
        <p:spPr>
          <a:xfrm>
            <a:off x="4448492" y="6015038"/>
            <a:ext cx="3232150" cy="7143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s-ES" dirty="0"/>
              <a:t>Descripción 2</a:t>
            </a:r>
          </a:p>
        </p:txBody>
      </p:sp>
      <p:sp>
        <p:nvSpPr>
          <p:cNvPr id="10" name="Marcador de texto 12"/>
          <p:cNvSpPr>
            <a:spLocks noGrp="1"/>
          </p:cNvSpPr>
          <p:nvPr>
            <p:ph type="body" sz="quarter" idx="15" hasCustomPrompt="1"/>
          </p:nvPr>
        </p:nvSpPr>
        <p:spPr>
          <a:xfrm>
            <a:off x="8024430" y="6015038"/>
            <a:ext cx="3232150" cy="7143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s-ES" dirty="0"/>
              <a:t>Descripción 3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7522029" cy="825046"/>
          </a:xfrm>
          <a:prstGeom prst="rect">
            <a:avLst/>
          </a:prstGeom>
        </p:spPr>
        <p:txBody>
          <a:bodyPr anchor="ctr"/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ad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4191000" y="4386295"/>
            <a:ext cx="7181850" cy="9874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4191000" y="5488020"/>
            <a:ext cx="7181850" cy="514350"/>
          </a:xfrm>
          <a:prstGeom prst="rect">
            <a:avLst/>
          </a:prstGeom>
        </p:spPr>
        <p:txBody>
          <a:bodyPr anchor="t"/>
          <a:lstStyle>
            <a:lvl1pPr marL="0" indent="0" algn="r">
              <a:buNone/>
              <a:defRPr sz="2400">
                <a:solidFill>
                  <a:schemeClr val="tx2">
                    <a:lumMod val="75000"/>
                  </a:schemeClr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pic>
        <p:nvPicPr>
          <p:cNvPr id="6" name="Gráfico 49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35481" y="855630"/>
            <a:ext cx="1346639" cy="971550"/>
          </a:xfrm>
          <a:prstGeom prst="rect">
            <a:avLst/>
          </a:prstGeom>
        </p:spPr>
      </p:pic>
      <p:pic>
        <p:nvPicPr>
          <p:cNvPr id="7" name="Gráfico 500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492410" y="2097342"/>
            <a:ext cx="832780" cy="612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5154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chas gracia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áfico 50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492410" y="2097342"/>
            <a:ext cx="832781" cy="612620"/>
          </a:xfrm>
          <a:prstGeom prst="rect">
            <a:avLst/>
          </a:prstGeom>
        </p:spPr>
      </p:pic>
      <p:pic>
        <p:nvPicPr>
          <p:cNvPr id="10" name="Gráfico 504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35481" y="855630"/>
            <a:ext cx="1346639" cy="971550"/>
          </a:xfrm>
          <a:prstGeom prst="rect">
            <a:avLst/>
          </a:prstGeom>
        </p:spPr>
      </p:pic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4191000" y="4366840"/>
            <a:ext cx="7181850" cy="9874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s-MX" dirty="0"/>
          </a:p>
        </p:txBody>
      </p:sp>
      <p:sp>
        <p:nvSpPr>
          <p:cNvPr id="7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4191000" y="5468565"/>
            <a:ext cx="7181850" cy="514350"/>
          </a:xfrm>
          <a:prstGeom prst="rect">
            <a:avLst/>
          </a:prstGeom>
        </p:spPr>
        <p:txBody>
          <a:bodyPr anchor="t"/>
          <a:lstStyle>
            <a:lvl1pPr marL="0" indent="0" algn="r">
              <a:buNone/>
              <a:defRPr sz="24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as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3"/>
          <p:cNvSpPr>
            <a:spLocks noGrp="1"/>
          </p:cNvSpPr>
          <p:nvPr>
            <p:ph type="body" sz="quarter" idx="10" hasCustomPrompt="1"/>
          </p:nvPr>
        </p:nvSpPr>
        <p:spPr>
          <a:xfrm>
            <a:off x="1344159" y="2612570"/>
            <a:ext cx="9759270" cy="192832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s-ES" dirty="0"/>
              <a:t>(…) Haga clic para modificar los estilos de texto del patrón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11" hasCustomPrompt="1"/>
          </p:nvPr>
        </p:nvSpPr>
        <p:spPr>
          <a:xfrm>
            <a:off x="1480457" y="4721454"/>
            <a:ext cx="7384143" cy="559674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1800" i="1">
                <a:solidFill>
                  <a:schemeClr val="bg2"/>
                </a:solidFill>
              </a:defRPr>
            </a:lvl1pPr>
          </a:lstStyle>
          <a:p>
            <a:pPr lvl="0"/>
            <a:r>
              <a:rPr lang="es-ES" dirty="0"/>
              <a:t>Cita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ase cort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3"/>
          <p:cNvSpPr>
            <a:spLocks noGrp="1"/>
          </p:cNvSpPr>
          <p:nvPr>
            <p:ph type="body" sz="quarter" idx="10" hasCustomPrompt="1"/>
          </p:nvPr>
        </p:nvSpPr>
        <p:spPr>
          <a:xfrm>
            <a:off x="2423889" y="2685143"/>
            <a:ext cx="7309530" cy="1420326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s-ES" dirty="0"/>
              <a:t>(…) Frase corta</a:t>
            </a:r>
          </a:p>
        </p:txBody>
      </p:sp>
      <p:sp>
        <p:nvSpPr>
          <p:cNvPr id="6" name="Marcador de texto 3"/>
          <p:cNvSpPr>
            <a:spLocks noGrp="1"/>
          </p:cNvSpPr>
          <p:nvPr>
            <p:ph type="body" sz="quarter" idx="11" hasCustomPrompt="1"/>
          </p:nvPr>
        </p:nvSpPr>
        <p:spPr>
          <a:xfrm>
            <a:off x="2423889" y="4329568"/>
            <a:ext cx="6440711" cy="559674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1800" i="1">
                <a:solidFill>
                  <a:schemeClr val="bg2"/>
                </a:solidFill>
              </a:defRPr>
            </a:lvl1pPr>
          </a:lstStyle>
          <a:p>
            <a:pPr lvl="0"/>
            <a:r>
              <a:rPr lang="es-ES" dirty="0"/>
              <a:t>Cita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mbio de tem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/>
          <p:cNvSpPr>
            <a:spLocks noGrp="1"/>
          </p:cNvSpPr>
          <p:nvPr>
            <p:ph type="title" hasCustomPrompt="1"/>
          </p:nvPr>
        </p:nvSpPr>
        <p:spPr>
          <a:xfrm>
            <a:off x="2550884" y="4216878"/>
            <a:ext cx="6212115" cy="1510821"/>
          </a:xfrm>
          <a:prstGeom prst="rect">
            <a:avLst/>
          </a:prstGeom>
        </p:spPr>
        <p:txBody>
          <a:bodyPr anchor="ctr"/>
          <a:lstStyle>
            <a:lvl1pPr algn="l">
              <a:defRPr sz="2800" b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s-ES" dirty="0"/>
              <a:t>Aquí va el subtítulo o tema nuevo.</a:t>
            </a:r>
            <a:br>
              <a:rPr lang="es-ES" dirty="0"/>
            </a:br>
            <a:r>
              <a:rPr lang="es-ES" dirty="0"/>
              <a:t>Copie el círculo de la diapo similar de manera que variar el color y el campo de texto asociado.</a:t>
            </a:r>
            <a:endParaRPr lang="en-US" dirty="0"/>
          </a:p>
        </p:txBody>
      </p:sp>
      <p:grpSp>
        <p:nvGrpSpPr>
          <p:cNvPr id="4" name="Grupo 3"/>
          <p:cNvGrpSpPr/>
          <p:nvPr userDrawn="1"/>
        </p:nvGrpSpPr>
        <p:grpSpPr>
          <a:xfrm>
            <a:off x="-26829" y="1231683"/>
            <a:ext cx="2884330" cy="5331894"/>
            <a:chOff x="-1429" y="598714"/>
            <a:chExt cx="3062129" cy="5660570"/>
          </a:xfrm>
          <a:solidFill>
            <a:schemeClr val="bg1"/>
          </a:solidFill>
        </p:grpSpPr>
        <p:sp>
          <p:nvSpPr>
            <p:cNvPr id="5" name="Forma libre: forma 4"/>
            <p:cNvSpPr/>
            <p:nvPr/>
          </p:nvSpPr>
          <p:spPr>
            <a:xfrm>
              <a:off x="-1428" y="598714"/>
              <a:ext cx="3062128" cy="3169214"/>
            </a:xfrm>
            <a:custGeom>
              <a:avLst/>
              <a:gdLst>
                <a:gd name="connsiteX0" fmla="*/ 0 w 3062128"/>
                <a:gd name="connsiteY0" fmla="*/ 0 h 3169214"/>
                <a:gd name="connsiteX1" fmla="*/ 2818899 w 3062128"/>
                <a:gd name="connsiteY1" fmla="*/ 2540906 h 3169214"/>
                <a:gd name="connsiteX2" fmla="*/ 2821161 w 3062128"/>
                <a:gd name="connsiteY2" fmla="*/ 2585651 h 3169214"/>
                <a:gd name="connsiteX3" fmla="*/ 2821162 w 3062128"/>
                <a:gd name="connsiteY3" fmla="*/ 2585651 h 3169214"/>
                <a:gd name="connsiteX4" fmla="*/ 2826996 w 3062128"/>
                <a:gd name="connsiteY4" fmla="*/ 2586239 h 3169214"/>
                <a:gd name="connsiteX5" fmla="*/ 3062128 w 3062128"/>
                <a:gd name="connsiteY5" fmla="*/ 2874735 h 3169214"/>
                <a:gd name="connsiteX6" fmla="*/ 2826996 w 3062128"/>
                <a:gd name="connsiteY6" fmla="*/ 3163231 h 3169214"/>
                <a:gd name="connsiteX7" fmla="*/ 2812013 w 3062128"/>
                <a:gd name="connsiteY7" fmla="*/ 3164741 h 3169214"/>
                <a:gd name="connsiteX8" fmla="*/ 2767649 w 3062128"/>
                <a:gd name="connsiteY8" fmla="*/ 3169214 h 3169214"/>
                <a:gd name="connsiteX9" fmla="*/ 2708301 w 3062128"/>
                <a:gd name="connsiteY9" fmla="*/ 3163231 h 3169214"/>
                <a:gd name="connsiteX10" fmla="*/ 2680188 w 3062128"/>
                <a:gd name="connsiteY10" fmla="*/ 3154504 h 3169214"/>
                <a:gd name="connsiteX11" fmla="*/ 2653024 w 3062128"/>
                <a:gd name="connsiteY11" fmla="*/ 3146072 h 3169214"/>
                <a:gd name="connsiteX12" fmla="*/ 2473169 w 3062128"/>
                <a:gd name="connsiteY12" fmla="*/ 2874735 h 3169214"/>
                <a:gd name="connsiteX13" fmla="*/ 2653024 w 3062128"/>
                <a:gd name="connsiteY13" fmla="*/ 2603398 h 3169214"/>
                <a:gd name="connsiteX14" fmla="*/ 2690422 w 3062128"/>
                <a:gd name="connsiteY14" fmla="*/ 2591789 h 3169214"/>
                <a:gd name="connsiteX15" fmla="*/ 2708301 w 3062128"/>
                <a:gd name="connsiteY15" fmla="*/ 2586239 h 3169214"/>
                <a:gd name="connsiteX16" fmla="*/ 2767648 w 3062128"/>
                <a:gd name="connsiteY16" fmla="*/ 2580256 h 3169214"/>
                <a:gd name="connsiteX17" fmla="*/ 2767648 w 3062128"/>
                <a:gd name="connsiteY17" fmla="*/ 2580256 h 3169214"/>
                <a:gd name="connsiteX18" fmla="*/ 2708300 w 3062128"/>
                <a:gd name="connsiteY18" fmla="*/ 2586239 h 3169214"/>
                <a:gd name="connsiteX19" fmla="*/ 2690421 w 3062128"/>
                <a:gd name="connsiteY19" fmla="*/ 2591789 h 3169214"/>
                <a:gd name="connsiteX20" fmla="*/ 2689427 w 3062128"/>
                <a:gd name="connsiteY20" fmla="*/ 2570771 h 3169214"/>
                <a:gd name="connsiteX21" fmla="*/ 276233 w 3062128"/>
                <a:gd name="connsiteY21" fmla="*/ 139151 h 3169214"/>
                <a:gd name="connsiteX22" fmla="*/ 0 w 3062128"/>
                <a:gd name="connsiteY22" fmla="*/ 125185 h 3169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62128" h="3169214">
                  <a:moveTo>
                    <a:pt x="0" y="0"/>
                  </a:moveTo>
                  <a:cubicBezTo>
                    <a:pt x="1467108" y="0"/>
                    <a:pt x="2673794" y="1113717"/>
                    <a:pt x="2818899" y="2540906"/>
                  </a:cubicBezTo>
                  <a:lnTo>
                    <a:pt x="2821161" y="2585651"/>
                  </a:lnTo>
                  <a:lnTo>
                    <a:pt x="2821162" y="2585651"/>
                  </a:lnTo>
                  <a:lnTo>
                    <a:pt x="2826996" y="2586239"/>
                  </a:lnTo>
                  <a:cubicBezTo>
                    <a:pt x="2961186" y="2613698"/>
                    <a:pt x="3062128" y="2732428"/>
                    <a:pt x="3062128" y="2874735"/>
                  </a:cubicBezTo>
                  <a:cubicBezTo>
                    <a:pt x="3062128" y="3017041"/>
                    <a:pt x="2961186" y="3135772"/>
                    <a:pt x="2826996" y="3163231"/>
                  </a:cubicBezTo>
                  <a:lnTo>
                    <a:pt x="2812013" y="3164741"/>
                  </a:lnTo>
                  <a:lnTo>
                    <a:pt x="2767649" y="3169214"/>
                  </a:lnTo>
                  <a:cubicBezTo>
                    <a:pt x="2747320" y="3169214"/>
                    <a:pt x="2727471" y="3167154"/>
                    <a:pt x="2708301" y="3163231"/>
                  </a:cubicBezTo>
                  <a:lnTo>
                    <a:pt x="2680188" y="3154504"/>
                  </a:lnTo>
                  <a:lnTo>
                    <a:pt x="2653024" y="3146072"/>
                  </a:lnTo>
                  <a:cubicBezTo>
                    <a:pt x="2547331" y="3101368"/>
                    <a:pt x="2473169" y="2996712"/>
                    <a:pt x="2473169" y="2874735"/>
                  </a:cubicBezTo>
                  <a:cubicBezTo>
                    <a:pt x="2473169" y="2752758"/>
                    <a:pt x="2547331" y="2648102"/>
                    <a:pt x="2653024" y="2603398"/>
                  </a:cubicBezTo>
                  <a:lnTo>
                    <a:pt x="2690422" y="2591789"/>
                  </a:lnTo>
                  <a:lnTo>
                    <a:pt x="2708301" y="2586239"/>
                  </a:lnTo>
                  <a:lnTo>
                    <a:pt x="2767648" y="2580256"/>
                  </a:lnTo>
                  <a:lnTo>
                    <a:pt x="2767648" y="2580256"/>
                  </a:lnTo>
                  <a:cubicBezTo>
                    <a:pt x="2747319" y="2580256"/>
                    <a:pt x="2727470" y="2582316"/>
                    <a:pt x="2708300" y="2586239"/>
                  </a:cubicBezTo>
                  <a:lnTo>
                    <a:pt x="2690421" y="2591789"/>
                  </a:lnTo>
                  <a:lnTo>
                    <a:pt x="2689427" y="2570771"/>
                  </a:lnTo>
                  <a:cubicBezTo>
                    <a:pt x="2567641" y="1289633"/>
                    <a:pt x="1553434" y="269021"/>
                    <a:pt x="276233" y="139151"/>
                  </a:cubicBezTo>
                  <a:lnTo>
                    <a:pt x="0" y="125185"/>
                  </a:lnTo>
                  <a:close/>
                </a:path>
              </a:pathLst>
            </a:custGeom>
            <a:grpFill/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MX" b="1" dirty="0">
                <a:solidFill>
                  <a:schemeClr val="tx2"/>
                </a:solidFill>
                <a:latin typeface="+mj-lt"/>
              </a:endParaRPr>
            </a:p>
          </p:txBody>
        </p:sp>
        <p:sp>
          <p:nvSpPr>
            <p:cNvPr id="6" name="Forma libre: forma 5"/>
            <p:cNvSpPr/>
            <p:nvPr/>
          </p:nvSpPr>
          <p:spPr>
            <a:xfrm>
              <a:off x="-1429" y="4874266"/>
              <a:ext cx="2437448" cy="1385018"/>
            </a:xfrm>
            <a:custGeom>
              <a:avLst/>
              <a:gdLst>
                <a:gd name="connsiteX0" fmla="*/ 1990931 w 2437448"/>
                <a:gd name="connsiteY0" fmla="*/ 382562 h 1385018"/>
                <a:gd name="connsiteX1" fmla="*/ 2019843 w 2437448"/>
                <a:gd name="connsiteY1" fmla="*/ 417603 h 1385018"/>
                <a:gd name="connsiteX2" fmla="*/ 2056047 w 2437448"/>
                <a:gd name="connsiteY2" fmla="*/ 447474 h 1385018"/>
                <a:gd name="connsiteX3" fmla="*/ 2087074 w 2437448"/>
                <a:gd name="connsiteY3" fmla="*/ 464315 h 1385018"/>
                <a:gd name="connsiteX4" fmla="*/ 2003607 w 2437448"/>
                <a:gd name="connsiteY4" fmla="*/ 556047 h 1385018"/>
                <a:gd name="connsiteX5" fmla="*/ 0 w 2437448"/>
                <a:gd name="connsiteY5" fmla="*/ 1385018 h 1385018"/>
                <a:gd name="connsiteX6" fmla="*/ 0 w 2437448"/>
                <a:gd name="connsiteY6" fmla="*/ 1259832 h 1385018"/>
                <a:gd name="connsiteX7" fmla="*/ 276233 w 2437448"/>
                <a:gd name="connsiteY7" fmla="*/ 1245866 h 1385018"/>
                <a:gd name="connsiteX8" fmla="*/ 1828523 w 2437448"/>
                <a:gd name="connsiteY8" fmla="*/ 546145 h 1385018"/>
                <a:gd name="connsiteX9" fmla="*/ 2379419 w 2437448"/>
                <a:gd name="connsiteY9" fmla="*/ 88158 h 1385018"/>
                <a:gd name="connsiteX10" fmla="*/ 2395670 w 2437448"/>
                <a:gd name="connsiteY10" fmla="*/ 107854 h 1385018"/>
                <a:gd name="connsiteX11" fmla="*/ 2437448 w 2437448"/>
                <a:gd name="connsiteY11" fmla="*/ 244627 h 1385018"/>
                <a:gd name="connsiteX12" fmla="*/ 2192821 w 2437448"/>
                <a:gd name="connsiteY12" fmla="*/ 489253 h 1385018"/>
                <a:gd name="connsiteX13" fmla="*/ 2097601 w 2437448"/>
                <a:gd name="connsiteY13" fmla="*/ 470029 h 1385018"/>
                <a:gd name="connsiteX14" fmla="*/ 2087075 w 2437448"/>
                <a:gd name="connsiteY14" fmla="*/ 464316 h 1385018"/>
                <a:gd name="connsiteX15" fmla="*/ 2186489 w 2437448"/>
                <a:gd name="connsiteY15" fmla="*/ 355058 h 1385018"/>
                <a:gd name="connsiteX16" fmla="*/ 2349607 w 2437448"/>
                <a:gd name="connsiteY16" fmla="*/ 137173 h 1385018"/>
                <a:gd name="connsiteX17" fmla="*/ 2273238 w 2437448"/>
                <a:gd name="connsiteY17" fmla="*/ 14629 h 1385018"/>
                <a:gd name="connsiteX18" fmla="*/ 2288041 w 2437448"/>
                <a:gd name="connsiteY18" fmla="*/ 19224 h 1385018"/>
                <a:gd name="connsiteX19" fmla="*/ 2365799 w 2437448"/>
                <a:gd name="connsiteY19" fmla="*/ 71649 h 1385018"/>
                <a:gd name="connsiteX20" fmla="*/ 2379419 w 2437448"/>
                <a:gd name="connsiteY20" fmla="*/ 88157 h 1385018"/>
                <a:gd name="connsiteX21" fmla="*/ 2349607 w 2437448"/>
                <a:gd name="connsiteY21" fmla="*/ 137172 h 1385018"/>
                <a:gd name="connsiteX22" fmla="*/ 2186489 w 2437448"/>
                <a:gd name="connsiteY22" fmla="*/ 355057 h 1385018"/>
                <a:gd name="connsiteX23" fmla="*/ 2087075 w 2437448"/>
                <a:gd name="connsiteY23" fmla="*/ 464315 h 1385018"/>
                <a:gd name="connsiteX24" fmla="*/ 2056048 w 2437448"/>
                <a:gd name="connsiteY24" fmla="*/ 447474 h 1385018"/>
                <a:gd name="connsiteX25" fmla="*/ 2019844 w 2437448"/>
                <a:gd name="connsiteY25" fmla="*/ 417603 h 1385018"/>
                <a:gd name="connsiteX26" fmla="*/ 1990932 w 2437448"/>
                <a:gd name="connsiteY26" fmla="*/ 382562 h 1385018"/>
                <a:gd name="connsiteX27" fmla="*/ 1999848 w 2437448"/>
                <a:gd name="connsiteY27" fmla="*/ 373581 h 1385018"/>
                <a:gd name="connsiteX28" fmla="*/ 2155206 w 2437448"/>
                <a:gd name="connsiteY28" fmla="*/ 186226 h 1385018"/>
                <a:gd name="connsiteX29" fmla="*/ 2192820 w 2437448"/>
                <a:gd name="connsiteY29" fmla="*/ 0 h 1385018"/>
                <a:gd name="connsiteX30" fmla="*/ 2242121 w 2437448"/>
                <a:gd name="connsiteY30" fmla="*/ 4970 h 1385018"/>
                <a:gd name="connsiteX31" fmla="*/ 2273237 w 2437448"/>
                <a:gd name="connsiteY31" fmla="*/ 14629 h 1385018"/>
                <a:gd name="connsiteX32" fmla="*/ 2155205 w 2437448"/>
                <a:gd name="connsiteY32" fmla="*/ 186226 h 1385018"/>
                <a:gd name="connsiteX33" fmla="*/ 1999847 w 2437448"/>
                <a:gd name="connsiteY33" fmla="*/ 373581 h 1385018"/>
                <a:gd name="connsiteX34" fmla="*/ 1990931 w 2437448"/>
                <a:gd name="connsiteY34" fmla="*/ 382562 h 1385018"/>
                <a:gd name="connsiteX35" fmla="*/ 1989971 w 2437448"/>
                <a:gd name="connsiteY35" fmla="*/ 381399 h 1385018"/>
                <a:gd name="connsiteX36" fmla="*/ 1948193 w 2437448"/>
                <a:gd name="connsiteY36" fmla="*/ 244626 h 1385018"/>
                <a:gd name="connsiteX37" fmla="*/ 2192820 w 2437448"/>
                <a:gd name="connsiteY37" fmla="*/ 0 h 1385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437448" h="1385018">
                  <a:moveTo>
                    <a:pt x="1990931" y="382562"/>
                  </a:moveTo>
                  <a:lnTo>
                    <a:pt x="2019843" y="417603"/>
                  </a:lnTo>
                  <a:cubicBezTo>
                    <a:pt x="2030910" y="428670"/>
                    <a:pt x="2043032" y="438682"/>
                    <a:pt x="2056047" y="447474"/>
                  </a:cubicBezTo>
                  <a:lnTo>
                    <a:pt x="2087074" y="464315"/>
                  </a:lnTo>
                  <a:lnTo>
                    <a:pt x="2003607" y="556047"/>
                  </a:lnTo>
                  <a:cubicBezTo>
                    <a:pt x="1490839" y="1068228"/>
                    <a:pt x="782457" y="1385018"/>
                    <a:pt x="0" y="1385018"/>
                  </a:cubicBezTo>
                  <a:lnTo>
                    <a:pt x="0" y="1259832"/>
                  </a:lnTo>
                  <a:lnTo>
                    <a:pt x="276233" y="1245866"/>
                  </a:lnTo>
                  <a:cubicBezTo>
                    <a:pt x="872260" y="1185260"/>
                    <a:pt x="1411013" y="930671"/>
                    <a:pt x="1828523" y="546145"/>
                  </a:cubicBezTo>
                  <a:close/>
                  <a:moveTo>
                    <a:pt x="2379419" y="88158"/>
                  </a:moveTo>
                  <a:lnTo>
                    <a:pt x="2395670" y="107854"/>
                  </a:lnTo>
                  <a:cubicBezTo>
                    <a:pt x="2422046" y="146897"/>
                    <a:pt x="2437448" y="193964"/>
                    <a:pt x="2437448" y="244627"/>
                  </a:cubicBezTo>
                  <a:cubicBezTo>
                    <a:pt x="2437448" y="379730"/>
                    <a:pt x="2327925" y="489253"/>
                    <a:pt x="2192821" y="489253"/>
                  </a:cubicBezTo>
                  <a:cubicBezTo>
                    <a:pt x="2159045" y="489253"/>
                    <a:pt x="2126868" y="482408"/>
                    <a:pt x="2097601" y="470029"/>
                  </a:cubicBezTo>
                  <a:lnTo>
                    <a:pt x="2087075" y="464316"/>
                  </a:lnTo>
                  <a:lnTo>
                    <a:pt x="2186489" y="355058"/>
                  </a:lnTo>
                  <a:cubicBezTo>
                    <a:pt x="2244235" y="285167"/>
                    <a:pt x="2298687" y="212459"/>
                    <a:pt x="2349607" y="137173"/>
                  </a:cubicBezTo>
                  <a:close/>
                  <a:moveTo>
                    <a:pt x="2273238" y="14629"/>
                  </a:moveTo>
                  <a:lnTo>
                    <a:pt x="2288041" y="19224"/>
                  </a:lnTo>
                  <a:cubicBezTo>
                    <a:pt x="2317308" y="31603"/>
                    <a:pt x="2343664" y="49515"/>
                    <a:pt x="2365799" y="71649"/>
                  </a:cubicBezTo>
                  <a:lnTo>
                    <a:pt x="2379419" y="88157"/>
                  </a:lnTo>
                  <a:lnTo>
                    <a:pt x="2349607" y="137172"/>
                  </a:lnTo>
                  <a:cubicBezTo>
                    <a:pt x="2298687" y="212458"/>
                    <a:pt x="2244235" y="285166"/>
                    <a:pt x="2186489" y="355057"/>
                  </a:cubicBezTo>
                  <a:lnTo>
                    <a:pt x="2087075" y="464315"/>
                  </a:lnTo>
                  <a:lnTo>
                    <a:pt x="2056048" y="447474"/>
                  </a:lnTo>
                  <a:cubicBezTo>
                    <a:pt x="2043033" y="438682"/>
                    <a:pt x="2030911" y="428670"/>
                    <a:pt x="2019844" y="417603"/>
                  </a:cubicBezTo>
                  <a:lnTo>
                    <a:pt x="1990932" y="382562"/>
                  </a:lnTo>
                  <a:lnTo>
                    <a:pt x="1999848" y="373581"/>
                  </a:lnTo>
                  <a:cubicBezTo>
                    <a:pt x="2054357" y="313532"/>
                    <a:pt x="2106205" y="251018"/>
                    <a:pt x="2155206" y="186226"/>
                  </a:cubicBezTo>
                  <a:close/>
                  <a:moveTo>
                    <a:pt x="2192820" y="0"/>
                  </a:moveTo>
                  <a:cubicBezTo>
                    <a:pt x="2209708" y="0"/>
                    <a:pt x="2226196" y="1712"/>
                    <a:pt x="2242121" y="4970"/>
                  </a:cubicBezTo>
                  <a:lnTo>
                    <a:pt x="2273237" y="14629"/>
                  </a:lnTo>
                  <a:lnTo>
                    <a:pt x="2155205" y="186226"/>
                  </a:lnTo>
                  <a:cubicBezTo>
                    <a:pt x="2106204" y="251018"/>
                    <a:pt x="2054356" y="313532"/>
                    <a:pt x="1999847" y="373581"/>
                  </a:cubicBezTo>
                  <a:lnTo>
                    <a:pt x="1990931" y="382562"/>
                  </a:lnTo>
                  <a:lnTo>
                    <a:pt x="1989971" y="381399"/>
                  </a:lnTo>
                  <a:cubicBezTo>
                    <a:pt x="1963595" y="342356"/>
                    <a:pt x="1948193" y="295290"/>
                    <a:pt x="1948193" y="244626"/>
                  </a:cubicBezTo>
                  <a:cubicBezTo>
                    <a:pt x="1948193" y="109523"/>
                    <a:pt x="2057716" y="0"/>
                    <a:pt x="2192820" y="0"/>
                  </a:cubicBezTo>
                  <a:close/>
                </a:path>
              </a:pathLst>
            </a:custGeom>
            <a:grpFill/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MX" b="1" dirty="0">
                <a:solidFill>
                  <a:schemeClr val="tx2"/>
                </a:solidFill>
                <a:latin typeface="+mj-lt"/>
              </a:endParaRPr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o so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7522029" cy="825046"/>
          </a:xfrm>
          <a:prstGeom prst="rect">
            <a:avLst/>
          </a:prstGeom>
        </p:spPr>
        <p:txBody>
          <a:bodyPr anchor="ctr"/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4" name="Marcador de texto 17"/>
          <p:cNvSpPr>
            <a:spLocks noGrp="1"/>
          </p:cNvSpPr>
          <p:nvPr>
            <p:ph type="body" sz="quarter" idx="11" hasCustomPrompt="1"/>
          </p:nvPr>
        </p:nvSpPr>
        <p:spPr>
          <a:xfrm>
            <a:off x="838200" y="2430780"/>
            <a:ext cx="10439400" cy="2926080"/>
          </a:xfrm>
          <a:prstGeom prst="rect">
            <a:avLst/>
          </a:prstGeom>
        </p:spPr>
        <p:txBody>
          <a:bodyPr/>
          <a:lstStyle>
            <a:lvl1pPr>
              <a:defRPr lang="es-ES" sz="2000" dirty="0">
                <a:solidFill>
                  <a:schemeClr val="tx2"/>
                </a:solidFill>
              </a:defRPr>
            </a:lvl1pPr>
            <a:lvl2pPr>
              <a:defRPr lang="es-ES" sz="1800" dirty="0">
                <a:solidFill>
                  <a:schemeClr val="tx2"/>
                </a:solidFill>
              </a:defRPr>
            </a:lvl2pPr>
            <a:lvl3pPr>
              <a:defRPr lang="es-ES" sz="1600" dirty="0">
                <a:solidFill>
                  <a:schemeClr val="tx2"/>
                </a:solidFill>
              </a:defRPr>
            </a:lvl3pPr>
            <a:lvl4pPr>
              <a:defRPr lang="es-ES" sz="1400" dirty="0">
                <a:solidFill>
                  <a:schemeClr val="tx2"/>
                </a:solidFill>
              </a:defRPr>
            </a:lvl4pPr>
            <a:lvl5pPr>
              <a:defRPr lang="es-MX" sz="1400" dirty="0">
                <a:solidFill>
                  <a:schemeClr val="tx2"/>
                </a:solidFill>
              </a:defRPr>
            </a:lvl5pPr>
          </a:lstStyle>
          <a:p>
            <a:pPr lvl="0">
              <a:buClr>
                <a:schemeClr val="tx1"/>
              </a:buClr>
            </a:pPr>
            <a:r>
              <a:rPr lang="es-ES" dirty="0"/>
              <a:t>Haga clic para modificar los estilos de texto del patrón</a:t>
            </a:r>
          </a:p>
          <a:p>
            <a:pPr lvl="1">
              <a:buClr>
                <a:schemeClr val="tx1"/>
              </a:buClr>
            </a:pPr>
            <a:r>
              <a:rPr lang="es-ES" dirty="0"/>
              <a:t>Segundo nivel</a:t>
            </a:r>
          </a:p>
          <a:p>
            <a:pPr lvl="2">
              <a:buClr>
                <a:schemeClr val="tx1"/>
              </a:buClr>
            </a:pPr>
            <a:r>
              <a:rPr lang="es-ES" dirty="0"/>
              <a:t>Tercer nivel</a:t>
            </a:r>
          </a:p>
          <a:p>
            <a:pPr lvl="3">
              <a:buClr>
                <a:schemeClr val="tx1"/>
              </a:buClr>
            </a:pPr>
            <a:r>
              <a:rPr lang="es-ES" dirty="0"/>
              <a:t>Cuarto nivel</a:t>
            </a:r>
          </a:p>
          <a:p>
            <a:pPr lvl="4">
              <a:buClr>
                <a:schemeClr val="tx1"/>
              </a:buClr>
            </a:pPr>
            <a:r>
              <a:rPr lang="es-ES" dirty="0"/>
              <a:t>Quinto nivel</a:t>
            </a:r>
            <a:endParaRPr lang="es-MX" dirty="0"/>
          </a:p>
        </p:txBody>
      </p:sp>
      <p:sp>
        <p:nvSpPr>
          <p:cNvPr id="5" name="Marcador de texto 17"/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1501140"/>
            <a:ext cx="10439400" cy="825046"/>
          </a:xfrm>
          <a:prstGeom prst="rect">
            <a:avLst/>
          </a:prstGeom>
        </p:spPr>
        <p:txBody>
          <a:bodyPr/>
          <a:lstStyle>
            <a:lvl1pPr marL="0" indent="0" algn="just"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7854906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o + esquem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7522029" cy="825046"/>
          </a:xfrm>
          <a:prstGeom prst="rect">
            <a:avLst/>
          </a:prstGeom>
        </p:spPr>
        <p:txBody>
          <a:bodyPr anchor="ctr"/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9" name="Marcador de posición de imagen 9"/>
          <p:cNvSpPr>
            <a:spLocks noGrp="1"/>
          </p:cNvSpPr>
          <p:nvPr>
            <p:ph type="pic" sz="quarter" idx="13" hasCustomPrompt="1"/>
          </p:nvPr>
        </p:nvSpPr>
        <p:spPr>
          <a:xfrm>
            <a:off x="6702574" y="1453834"/>
            <a:ext cx="4155927" cy="4165916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s-MX" dirty="0"/>
              <a:t>Coloca tu esquema aquí o elimina este recuadro y crea tu propio esquema</a:t>
            </a:r>
            <a:endParaRPr lang="en-US" dirty="0"/>
          </a:p>
        </p:txBody>
      </p:sp>
      <p:sp>
        <p:nvSpPr>
          <p:cNvPr id="10" name="Marcador de texto 17"/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2430780"/>
            <a:ext cx="4864552" cy="2926080"/>
          </a:xfrm>
          <a:prstGeom prst="rect">
            <a:avLst/>
          </a:prstGeom>
        </p:spPr>
        <p:txBody>
          <a:bodyPr/>
          <a:lstStyle>
            <a:lvl1pPr>
              <a:defRPr lang="es-ES" sz="2000" dirty="0">
                <a:solidFill>
                  <a:schemeClr val="tx2"/>
                </a:solidFill>
              </a:defRPr>
            </a:lvl1pPr>
            <a:lvl2pPr>
              <a:defRPr lang="es-ES" sz="1800" dirty="0">
                <a:solidFill>
                  <a:schemeClr val="tx2"/>
                </a:solidFill>
              </a:defRPr>
            </a:lvl2pPr>
            <a:lvl3pPr>
              <a:defRPr lang="es-ES" sz="1600" dirty="0">
                <a:solidFill>
                  <a:schemeClr val="tx2"/>
                </a:solidFill>
              </a:defRPr>
            </a:lvl3pPr>
            <a:lvl4pPr>
              <a:defRPr lang="es-ES" sz="1400" dirty="0">
                <a:solidFill>
                  <a:schemeClr val="tx2"/>
                </a:solidFill>
              </a:defRPr>
            </a:lvl4pPr>
            <a:lvl5pPr>
              <a:defRPr lang="es-MX" sz="1400" dirty="0">
                <a:solidFill>
                  <a:schemeClr val="tx2"/>
                </a:solidFill>
              </a:defRPr>
            </a:lvl5pPr>
          </a:lstStyle>
          <a:p>
            <a:pPr lvl="0">
              <a:buClr>
                <a:schemeClr val="tx1"/>
              </a:buClr>
            </a:pPr>
            <a:r>
              <a:rPr lang="es-ES" dirty="0"/>
              <a:t>Haga clic para modificar los estilos de texto del patrón</a:t>
            </a:r>
          </a:p>
          <a:p>
            <a:pPr lvl="1">
              <a:buClr>
                <a:schemeClr val="tx1"/>
              </a:buClr>
            </a:pPr>
            <a:r>
              <a:rPr lang="es-ES" dirty="0"/>
              <a:t>Segundo nivel</a:t>
            </a:r>
          </a:p>
          <a:p>
            <a:pPr lvl="2">
              <a:buClr>
                <a:schemeClr val="tx1"/>
              </a:buClr>
            </a:pPr>
            <a:r>
              <a:rPr lang="es-ES" dirty="0"/>
              <a:t>Tercer nivel</a:t>
            </a:r>
          </a:p>
          <a:p>
            <a:pPr lvl="3">
              <a:buClr>
                <a:schemeClr val="tx1"/>
              </a:buClr>
            </a:pPr>
            <a:r>
              <a:rPr lang="es-ES" dirty="0"/>
              <a:t>Cuarto nivel</a:t>
            </a:r>
          </a:p>
          <a:p>
            <a:pPr lvl="4">
              <a:buClr>
                <a:schemeClr val="tx1"/>
              </a:buClr>
            </a:pPr>
            <a:r>
              <a:rPr lang="es-ES" dirty="0"/>
              <a:t>Quinto nivel</a:t>
            </a:r>
            <a:endParaRPr lang="es-MX" dirty="0"/>
          </a:p>
        </p:txBody>
      </p:sp>
      <p:sp>
        <p:nvSpPr>
          <p:cNvPr id="12" name="Marcador de texto 17"/>
          <p:cNvSpPr>
            <a:spLocks noGrp="1"/>
          </p:cNvSpPr>
          <p:nvPr>
            <p:ph type="body" sz="quarter" idx="15" hasCustomPrompt="1"/>
          </p:nvPr>
        </p:nvSpPr>
        <p:spPr>
          <a:xfrm>
            <a:off x="838200" y="1501140"/>
            <a:ext cx="4864552" cy="825046"/>
          </a:xfrm>
          <a:prstGeom prst="rect">
            <a:avLst/>
          </a:prstGeom>
        </p:spPr>
        <p:txBody>
          <a:bodyPr/>
          <a:lstStyle>
            <a:lvl1pPr marL="0" indent="0" algn="just">
              <a:buNone/>
              <a:defRPr sz="24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242874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seño personaliza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7522029" cy="825046"/>
          </a:xfrm>
          <a:prstGeom prst="rect">
            <a:avLst/>
          </a:prstGeom>
        </p:spPr>
        <p:txBody>
          <a:bodyPr anchor="ctr"/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16694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Portad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4191000" y="4386295"/>
            <a:ext cx="7181850" cy="9874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4191000" y="5488020"/>
            <a:ext cx="7181850" cy="514350"/>
          </a:xfrm>
          <a:prstGeom prst="rect">
            <a:avLst/>
          </a:prstGeom>
        </p:spPr>
        <p:txBody>
          <a:bodyPr anchor="t"/>
          <a:lstStyle>
            <a:lvl1pPr marL="0" indent="0" algn="r">
              <a:buNone/>
              <a:defRPr sz="2400">
                <a:solidFill>
                  <a:schemeClr val="tx2">
                    <a:lumMod val="75000"/>
                  </a:schemeClr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pic>
        <p:nvPicPr>
          <p:cNvPr id="6" name="Gráfico 49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35481" y="855630"/>
            <a:ext cx="1346639" cy="971550"/>
          </a:xfrm>
          <a:prstGeom prst="rect">
            <a:avLst/>
          </a:prstGeom>
        </p:spPr>
      </p:pic>
      <p:pic>
        <p:nvPicPr>
          <p:cNvPr id="7" name="Gráfico 500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492410" y="2097342"/>
            <a:ext cx="832780" cy="612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2213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Relationship Id="rId9" Type="http://schemas.openxmlformats.org/officeDocument/2006/relationships/image" Target="../media/image1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63" r:id="rId6"/>
    <p:sldLayoutId id="2147483664" r:id="rId7"/>
    <p:sldLayoutId id="2147483665" r:id="rId8"/>
    <p:sldLayoutId id="2147483710" r:id="rId9"/>
    <p:sldLayoutId id="2147483711" r:id="rId10"/>
    <p:sldLayoutId id="2147483712" r:id="rId11"/>
    <p:sldLayoutId id="214748371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número de diapositiva 3"/>
          <p:cNvSpPr txBox="1"/>
          <p:nvPr userDrawn="1"/>
        </p:nvSpPr>
        <p:spPr>
          <a:xfrm>
            <a:off x="8534400" y="585652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400" b="1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D59F69EC-56DA-4F86-A48E-0043D181979E}" type="slidenum">
              <a:rPr lang="en-US" smtClean="0">
                <a:solidFill>
                  <a:schemeClr val="tx1"/>
                </a:solidFill>
              </a:rPr>
              <a:t>‹Nº›</a:t>
            </a:fld>
            <a:endParaRPr lang="en-US" dirty="0">
              <a:solidFill>
                <a:schemeClr val="tx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57" r:id="rId2"/>
    <p:sldLayoutId id="2147483658" r:id="rId3"/>
    <p:sldLayoutId id="2147483659" r:id="rId4"/>
    <p:sldLayoutId id="2147483660" r:id="rId5"/>
    <p:sldLayoutId id="2147483661" r:id="rId6"/>
    <p:sldLayoutId id="2147483662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2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4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.sv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image" Target="../media/image3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3.png"/><Relationship Id="rId5" Type="http://schemas.openxmlformats.org/officeDocument/2006/relationships/image" Target="../media/image32.jpg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7" Type="http://schemas.openxmlformats.org/officeDocument/2006/relationships/image" Target="../media/image36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.jpg"/><Relationship Id="rId5" Type="http://schemas.openxmlformats.org/officeDocument/2006/relationships/image" Target="../media/image34.jpg"/><Relationship Id="rId4" Type="http://schemas.openxmlformats.org/officeDocument/2006/relationships/image" Target="../media/image4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webp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1.png"/><Relationship Id="rId5" Type="http://schemas.openxmlformats.org/officeDocument/2006/relationships/image" Target="../media/image40.webp"/><Relationship Id="rId4" Type="http://schemas.openxmlformats.org/officeDocument/2006/relationships/image" Target="../media/image39.webp"/><Relationship Id="rId9" Type="http://schemas.openxmlformats.org/officeDocument/2006/relationships/image" Target="../media/image4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3.jpg"/><Relationship Id="rId4" Type="http://schemas.openxmlformats.org/officeDocument/2006/relationships/image" Target="../media/image5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4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4.svg"/><Relationship Id="rId10" Type="http://schemas.openxmlformats.org/officeDocument/2006/relationships/image" Target="../media/image19.png"/><Relationship Id="rId9" Type="http://schemas.openxmlformats.org/officeDocument/2006/relationships/image" Target="../media/image18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14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webp"/><Relationship Id="rId3" Type="http://schemas.openxmlformats.org/officeDocument/2006/relationships/image" Target="../media/image43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9.webp"/><Relationship Id="rId5" Type="http://schemas.openxmlformats.org/officeDocument/2006/relationships/image" Target="../media/image44.png"/><Relationship Id="rId4" Type="http://schemas.openxmlformats.org/officeDocument/2006/relationships/image" Target="../media/image33.png"/><Relationship Id="rId9" Type="http://schemas.openxmlformats.org/officeDocument/2006/relationships/image" Target="../media/image62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4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jpg"/><Relationship Id="rId5" Type="http://schemas.openxmlformats.org/officeDocument/2006/relationships/image" Target="../media/image4.svg"/><Relationship Id="rId9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4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4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2824935" y="2795700"/>
            <a:ext cx="7830156" cy="1266599"/>
          </a:xfrm>
        </p:spPr>
        <p:txBody>
          <a:bodyPr>
            <a:normAutofit fontScale="90000"/>
          </a:bodyPr>
          <a:lstStyle/>
          <a:p>
            <a:pPr algn="ctr"/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Implementación de un Sistema de Recomendación basado en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Deep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Learning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para las plataformas del proyecto z17.</a:t>
            </a:r>
            <a:r>
              <a:rPr lang="es-MX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10"/>
          </p:nvPr>
        </p:nvSpPr>
        <p:spPr>
          <a:xfrm>
            <a:off x="6132945" y="4764504"/>
            <a:ext cx="5385545" cy="1341326"/>
          </a:xfrm>
        </p:spPr>
        <p:txBody>
          <a:bodyPr/>
          <a:lstStyle/>
          <a:p>
            <a:r>
              <a:rPr lang="es-MX" dirty="0" smtClean="0">
                <a:latin typeface="Arial" panose="020B0604020202020204" pitchFamily="34" charset="0"/>
                <a:cs typeface="Arial" panose="020B0604020202020204" pitchFamily="34" charset="0"/>
              </a:rPr>
              <a:t>Tutor: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mSc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Yadier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Perdomo Cuevas</a:t>
            </a:r>
            <a:r>
              <a:rPr lang="es-MX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msc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Aneyty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Martin García</a:t>
            </a:r>
            <a:r>
              <a:rPr lang="es-MX" dirty="0" smtClean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</a:p>
          <a:p>
            <a:endParaRPr lang="es-MX" dirty="0"/>
          </a:p>
        </p:txBody>
      </p:sp>
      <p:sp>
        <p:nvSpPr>
          <p:cNvPr id="6" name="Marcador de texto 4"/>
          <p:cNvSpPr txBox="1"/>
          <p:nvPr/>
        </p:nvSpPr>
        <p:spPr>
          <a:xfrm>
            <a:off x="3169235" y="1192919"/>
            <a:ext cx="6870051" cy="900576"/>
          </a:xfrm>
          <a:prstGeom prst="rect">
            <a:avLst/>
          </a:prstGeom>
        </p:spPr>
        <p:txBody>
          <a:bodyPr anchor="t"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Trabajo de Diploma para optar por el título de</a:t>
            </a:r>
          </a:p>
          <a:p>
            <a:pPr algn="ctr"/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 Ingeniero en Ciencias Inform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áticas</a:t>
            </a:r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s-MX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Marcador de texto 4"/>
          <p:cNvSpPr txBox="1"/>
          <p:nvPr/>
        </p:nvSpPr>
        <p:spPr>
          <a:xfrm>
            <a:off x="934951" y="4764504"/>
            <a:ext cx="3784133" cy="1419346"/>
          </a:xfrm>
          <a:prstGeom prst="rect">
            <a:avLst/>
          </a:prstGeom>
        </p:spPr>
        <p:txBody>
          <a:bodyPr anchor="t"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Autor:</a:t>
            </a:r>
          </a:p>
          <a:p>
            <a:pPr algn="l"/>
            <a:r>
              <a:rPr lang="es-MX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Alejandro Figueroa Rodríguez</a:t>
            </a:r>
            <a:endParaRPr lang="es-MX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E3095B1E-BDCF-BACE-678A-C4C56B960B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954" y="895738"/>
            <a:ext cx="1765064" cy="1782147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36091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="" xmlns:a16="http://schemas.microsoft.com/office/drawing/2014/main" id="{51DBD411-A4F1-7C87-0AA4-5A5D657CCF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8148782" cy="825046"/>
          </a:xfrm>
        </p:spPr>
        <p:txBody>
          <a:bodyPr>
            <a:normAutofit fontScale="90000"/>
          </a:bodyPr>
          <a:lstStyle/>
          <a:p>
            <a:r>
              <a:rPr lang="es-ES" sz="3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ESTUDIO DE SOLUCIONES SIMILARES</a:t>
            </a:r>
            <a:endParaRPr lang="es-E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2941" y="1662293"/>
            <a:ext cx="1454738" cy="950539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6727" y="1505179"/>
            <a:ext cx="1178001" cy="1107653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6377" y="3930813"/>
            <a:ext cx="1236133" cy="1114261"/>
          </a:xfrm>
          <a:prstGeom prst="rect">
            <a:avLst/>
          </a:prstGeom>
        </p:spPr>
      </p:pic>
      <p:sp>
        <p:nvSpPr>
          <p:cNvPr id="8" name="CuadroTexto 7"/>
          <p:cNvSpPr txBox="1"/>
          <p:nvPr/>
        </p:nvSpPr>
        <p:spPr>
          <a:xfrm>
            <a:off x="838200" y="2598065"/>
            <a:ext cx="464422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Sistema de recomendación </a:t>
            </a:r>
          </a:p>
          <a:p>
            <a:pPr algn="ctr"/>
            <a:r>
              <a:rPr lang="es-E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de </a:t>
            </a:r>
            <a:r>
              <a:rPr lang="es-E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Youtube</a:t>
            </a:r>
            <a:r>
              <a:rPr lang="es-E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s-E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6744786" y="2619608"/>
            <a:ext cx="464422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Sistema de recomendación </a:t>
            </a:r>
          </a:p>
          <a:p>
            <a:pPr algn="ctr"/>
            <a:r>
              <a:rPr lang="es-E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de </a:t>
            </a:r>
            <a:r>
              <a:rPr lang="es-E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Netflix</a:t>
            </a:r>
            <a:r>
              <a:rPr lang="es-E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s-E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CuadroTexto 11"/>
          <p:cNvSpPr txBox="1"/>
          <p:nvPr/>
        </p:nvSpPr>
        <p:spPr>
          <a:xfrm>
            <a:off x="3002762" y="5045074"/>
            <a:ext cx="464422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Sistema de recomendación </a:t>
            </a:r>
          </a:p>
          <a:p>
            <a:pPr algn="ctr"/>
            <a:r>
              <a:rPr lang="es-E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de Google Play Store.</a:t>
            </a:r>
            <a:endParaRPr lang="es-E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Graphic 6" descr="Man carrying laptop">
            <a:extLst>
              <a:ext uri="{FF2B5EF4-FFF2-40B4-BE49-F238E27FC236}">
                <a16:creationId xmlns="" xmlns:a16="http://schemas.microsoft.com/office/drawing/2014/main" id="{B6245E9E-2179-E32D-587A-D3AB5034C9E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89562" y="5853717"/>
            <a:ext cx="1198888" cy="900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452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="" xmlns:a16="http://schemas.microsoft.com/office/drawing/2014/main" id="{51DBD411-A4F1-7C87-0AA4-5A5D657CCF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8675255" cy="825046"/>
          </a:xfrm>
        </p:spPr>
        <p:txBody>
          <a:bodyPr>
            <a:normAutofit fontScale="90000"/>
          </a:bodyPr>
          <a:lstStyle/>
          <a:p>
            <a:r>
              <a:rPr lang="es-ES" sz="3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ESTUDIO DE SOLUCIONES SIMILARES</a:t>
            </a:r>
            <a:endParaRPr lang="es-E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7118" y="1567169"/>
            <a:ext cx="1281545" cy="1258244"/>
          </a:xfrm>
          <a:prstGeom prst="rect">
            <a:avLst/>
          </a:prstGeom>
        </p:spPr>
      </p:pic>
      <p:pic>
        <p:nvPicPr>
          <p:cNvPr id="15" name="Graphic 6" descr="Man carrying laptop">
            <a:extLst>
              <a:ext uri="{FF2B5EF4-FFF2-40B4-BE49-F238E27FC236}">
                <a16:creationId xmlns="" xmlns:a16="http://schemas.microsoft.com/office/drawing/2014/main" id="{B6245E9E-2179-E32D-587A-D3AB5034C9E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89810" y="5707681"/>
            <a:ext cx="1198888" cy="900898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8802" y="4112417"/>
            <a:ext cx="1281545" cy="1258244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2682" y="1558377"/>
            <a:ext cx="1281545" cy="1258244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235527" y="2902100"/>
            <a:ext cx="5264728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2800" dirty="0">
                <a:latin typeface="Arial" panose="020B0604020202020204" pitchFamily="34" charset="0"/>
                <a:ea typeface="Times New Roman" panose="02020603050405020304" pitchFamily="18" charset="0"/>
              </a:rPr>
              <a:t>Subsistema de recomendación de información para el buscador cubano Orión</a:t>
            </a:r>
            <a:endParaRPr lang="es-ES" sz="2800" dirty="0"/>
          </a:p>
        </p:txBody>
      </p:sp>
      <p:sp>
        <p:nvSpPr>
          <p:cNvPr id="5" name="Rectángulo 4"/>
          <p:cNvSpPr/>
          <p:nvPr/>
        </p:nvSpPr>
        <p:spPr>
          <a:xfrm>
            <a:off x="6979920" y="2893308"/>
            <a:ext cx="4908778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2800" dirty="0">
                <a:latin typeface="Arial" panose="020B0604020202020204" pitchFamily="34" charset="0"/>
                <a:ea typeface="Times New Roman" panose="02020603050405020304" pitchFamily="18" charset="0"/>
              </a:rPr>
              <a:t>Módulo Recomendaciones del sistema para repositorios digitales REPXOS 3.0</a:t>
            </a:r>
            <a:endParaRPr lang="es-ES" sz="2800" dirty="0"/>
          </a:p>
        </p:txBody>
      </p:sp>
      <p:sp>
        <p:nvSpPr>
          <p:cNvPr id="6" name="Rectángulo 5"/>
          <p:cNvSpPr/>
          <p:nvPr/>
        </p:nvSpPr>
        <p:spPr>
          <a:xfrm>
            <a:off x="2981574" y="5389506"/>
            <a:ext cx="6096000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s-ES" sz="2800" dirty="0">
                <a:latin typeface="Arial" panose="020B0604020202020204" pitchFamily="34" charset="0"/>
                <a:ea typeface="Times New Roman" panose="02020603050405020304" pitchFamily="18" charset="0"/>
              </a:rPr>
              <a:t>Desarrollo del Sistema de Recomendación de equipos de investigación para tesis de grado</a:t>
            </a:r>
            <a:endParaRPr lang="es-ES" sz="2800" dirty="0"/>
          </a:p>
        </p:txBody>
      </p:sp>
    </p:spTree>
    <p:extLst>
      <p:ext uri="{BB962C8B-B14F-4D97-AF65-F5344CB8AC3E}">
        <p14:creationId xmlns:p14="http://schemas.microsoft.com/office/powerpoint/2010/main" val="2559119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="" xmlns:a16="http://schemas.microsoft.com/office/drawing/2014/main" id="{51DBD411-A4F1-7C87-0AA4-5A5D657CCF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8148782" cy="825046"/>
          </a:xfrm>
        </p:spPr>
        <p:txBody>
          <a:bodyPr>
            <a:normAutofit fontScale="90000"/>
          </a:bodyPr>
          <a:lstStyle/>
          <a:p>
            <a:r>
              <a:rPr lang="es-ES" sz="3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ESTUDIO DE SOLUCIONES SIMILARES</a:t>
            </a:r>
            <a:endParaRPr lang="es-E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tángulo 12"/>
          <p:cNvSpPr/>
          <p:nvPr/>
        </p:nvSpPr>
        <p:spPr>
          <a:xfrm>
            <a:off x="7899133" y="1307032"/>
            <a:ext cx="236154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" sz="2400" dirty="0">
                <a:latin typeface="Arial" panose="020B0604020202020204" pitchFamily="34" charset="0"/>
                <a:ea typeface="Times New Roman" panose="02020603050405020304" pitchFamily="18" charset="0"/>
              </a:rPr>
              <a:t>Personalización</a:t>
            </a:r>
            <a:endParaRPr lang="es-ES" sz="2400" dirty="0"/>
          </a:p>
        </p:txBody>
      </p:sp>
      <p:pic>
        <p:nvPicPr>
          <p:cNvPr id="15" name="Imagen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2184" y="1807015"/>
            <a:ext cx="1452783" cy="1500596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3573" y="1768697"/>
            <a:ext cx="1208938" cy="1343509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8936" y="4528490"/>
            <a:ext cx="1897820" cy="1334879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3573" y="4520652"/>
            <a:ext cx="1486304" cy="1519866"/>
          </a:xfrm>
          <a:prstGeom prst="rect">
            <a:avLst/>
          </a:prstGeom>
        </p:spPr>
      </p:pic>
      <p:pic>
        <p:nvPicPr>
          <p:cNvPr id="19" name="Graphic 6" descr="Man carrying laptop">
            <a:extLst>
              <a:ext uri="{FF2B5EF4-FFF2-40B4-BE49-F238E27FC236}">
                <a16:creationId xmlns="" xmlns:a16="http://schemas.microsoft.com/office/drawing/2014/main" id="{B6245E9E-2179-E32D-587A-D3AB5034C9E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6021" y="5820818"/>
            <a:ext cx="1198888" cy="900898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971520" y="4015549"/>
            <a:ext cx="359265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" sz="2400" dirty="0">
                <a:latin typeface="Arial" panose="020B0604020202020204" pitchFamily="34" charset="0"/>
                <a:ea typeface="Times New Roman" panose="02020603050405020304" pitchFamily="18" charset="0"/>
              </a:rPr>
              <a:t>Preferencias </a:t>
            </a:r>
            <a:r>
              <a:rPr lang="es-ES" sz="2400" dirty="0" smtClean="0">
                <a:latin typeface="Arial" panose="020B0604020202020204" pitchFamily="34" charset="0"/>
                <a:ea typeface="Times New Roman" panose="02020603050405020304" pitchFamily="18" charset="0"/>
              </a:rPr>
              <a:t>de </a:t>
            </a:r>
            <a:r>
              <a:rPr lang="es-ES" sz="2400" dirty="0">
                <a:latin typeface="Arial" panose="020B0604020202020204" pitchFamily="34" charset="0"/>
                <a:ea typeface="Times New Roman" panose="02020603050405020304" pitchFamily="18" charset="0"/>
              </a:rPr>
              <a:t>usuarios</a:t>
            </a:r>
            <a:endParaRPr lang="es-ES" sz="2400" dirty="0"/>
          </a:p>
        </p:txBody>
      </p:sp>
      <p:sp>
        <p:nvSpPr>
          <p:cNvPr id="7" name="Rectángulo 6"/>
          <p:cNvSpPr/>
          <p:nvPr/>
        </p:nvSpPr>
        <p:spPr>
          <a:xfrm>
            <a:off x="7907446" y="4015550"/>
            <a:ext cx="23439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400" dirty="0" smtClean="0">
                <a:latin typeface="Arial" panose="020B0604020202020204" pitchFamily="34" charset="0"/>
                <a:ea typeface="Times New Roman" panose="02020603050405020304" pitchFamily="18" charset="0"/>
              </a:rPr>
              <a:t>Enfoque hibrido</a:t>
            </a:r>
            <a:endParaRPr lang="es-ES" sz="2400" dirty="0"/>
          </a:p>
        </p:txBody>
      </p:sp>
      <p:sp>
        <p:nvSpPr>
          <p:cNvPr id="8" name="Rectángulo 7"/>
          <p:cNvSpPr/>
          <p:nvPr/>
        </p:nvSpPr>
        <p:spPr>
          <a:xfrm>
            <a:off x="971520" y="1307032"/>
            <a:ext cx="35942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400" dirty="0" err="1">
                <a:latin typeface="Arial" panose="020B0604020202020204" pitchFamily="34" charset="0"/>
                <a:ea typeface="Times New Roman" panose="02020603050405020304" pitchFamily="18" charset="0"/>
              </a:rPr>
              <a:t>Basdo</a:t>
            </a:r>
            <a:r>
              <a:rPr lang="es-ES" sz="2400" dirty="0">
                <a:latin typeface="Arial" panose="020B0604020202020204" pitchFamily="34" charset="0"/>
                <a:ea typeface="Times New Roman" panose="02020603050405020304" pitchFamily="18" charset="0"/>
              </a:rPr>
              <a:t> en </a:t>
            </a:r>
            <a:r>
              <a:rPr lang="es-ES" sz="2400" dirty="0" err="1">
                <a:latin typeface="Arial" panose="020B0604020202020204" pitchFamily="34" charset="0"/>
                <a:ea typeface="Times New Roman" panose="02020603050405020304" pitchFamily="18" charset="0"/>
              </a:rPr>
              <a:t>Deep</a:t>
            </a:r>
            <a:r>
              <a:rPr lang="es-ES" sz="2400" dirty="0"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s-ES" sz="2400" dirty="0" err="1">
                <a:latin typeface="Arial" panose="020B0604020202020204" pitchFamily="34" charset="0"/>
                <a:ea typeface="Times New Roman" panose="02020603050405020304" pitchFamily="18" charset="0"/>
              </a:rPr>
              <a:t>Learning</a:t>
            </a:r>
            <a:endParaRPr lang="es-E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METODOLOGÍA</a:t>
            </a:r>
          </a:p>
        </p:txBody>
      </p:sp>
      <p:pic>
        <p:nvPicPr>
          <p:cNvPr id="5" name="Graphic 6" descr="Man carrying laptop">
            <a:extLst>
              <a:ext uri="{FF2B5EF4-FFF2-40B4-BE49-F238E27FC236}">
                <a16:creationId xmlns="" xmlns:a16="http://schemas.microsoft.com/office/drawing/2014/main" id="{B6245E9E-2179-E32D-587A-D3AB5034C9E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1657" y="5605499"/>
            <a:ext cx="1198888" cy="900898"/>
          </a:xfrm>
          <a:prstGeom prst="rect">
            <a:avLst/>
          </a:prstGeom>
        </p:spPr>
      </p:pic>
      <p:sp>
        <p:nvSpPr>
          <p:cNvPr id="3" name="Elipse 2"/>
          <p:cNvSpPr/>
          <p:nvPr/>
        </p:nvSpPr>
        <p:spPr>
          <a:xfrm>
            <a:off x="2263629" y="2049218"/>
            <a:ext cx="3150881" cy="26683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AUP UCI</a:t>
            </a:r>
          </a:p>
          <a:p>
            <a:pPr algn="ctr"/>
            <a:r>
              <a:rPr lang="es-E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ESCENARIO 2</a:t>
            </a:r>
            <a:endParaRPr lang="es-E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6916" y="847033"/>
            <a:ext cx="1702560" cy="1528226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8383" y="3067297"/>
            <a:ext cx="2019626" cy="1438447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5474" y="5268271"/>
            <a:ext cx="1425444" cy="1314742"/>
          </a:xfrm>
          <a:prstGeom prst="rect">
            <a:avLst/>
          </a:prstGeom>
        </p:spPr>
      </p:pic>
      <p:sp>
        <p:nvSpPr>
          <p:cNvPr id="10" name="Rectángulo redondeado 9"/>
          <p:cNvSpPr/>
          <p:nvPr/>
        </p:nvSpPr>
        <p:spPr>
          <a:xfrm>
            <a:off x="7556636" y="270012"/>
            <a:ext cx="2103120" cy="489593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Inicio</a:t>
            </a:r>
            <a:endParaRPr lang="es-ES" sz="2400" dirty="0">
              <a:ln>
                <a:solidFill>
                  <a:schemeClr val="tx2"/>
                </a:solidFill>
              </a:ln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ángulo redondeado 10"/>
          <p:cNvSpPr/>
          <p:nvPr/>
        </p:nvSpPr>
        <p:spPr>
          <a:xfrm>
            <a:off x="7556636" y="2477675"/>
            <a:ext cx="2103120" cy="489593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Ejecución</a:t>
            </a:r>
            <a:endParaRPr lang="es-ES" sz="2400" dirty="0">
              <a:ln>
                <a:solidFill>
                  <a:schemeClr val="tx2"/>
                </a:solidFill>
              </a:ln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ángulo redondeado 11"/>
          <p:cNvSpPr/>
          <p:nvPr/>
        </p:nvSpPr>
        <p:spPr>
          <a:xfrm>
            <a:off x="7556636" y="4717604"/>
            <a:ext cx="2103120" cy="489593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Cierre</a:t>
            </a:r>
            <a:endParaRPr lang="es-ES" sz="2400" dirty="0">
              <a:ln>
                <a:solidFill>
                  <a:schemeClr val="tx2"/>
                </a:solidFill>
              </a:ln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title"/>
          </p:nvPr>
        </p:nvSpPr>
        <p:spPr>
          <a:xfrm>
            <a:off x="838200" y="365125"/>
            <a:ext cx="8397878" cy="780019"/>
          </a:xfrm>
          <a:prstGeom prst="rect">
            <a:avLst/>
          </a:prstGeom>
        </p:spPr>
        <p:txBody>
          <a:bodyPr/>
          <a:lstStyle/>
          <a:p>
            <a:r>
              <a:rPr lang="es-MX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TECNOLOGIAS Y HERRAMIENTAS</a:t>
            </a:r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="" xmlns:a16="http://schemas.microsoft.com/office/drawing/2014/main" id="{BC036DA0-0404-01B6-21B6-323112DEB034}"/>
              </a:ext>
            </a:extLst>
          </p:cNvPr>
          <p:cNvSpPr/>
          <p:nvPr/>
        </p:nvSpPr>
        <p:spPr>
          <a:xfrm>
            <a:off x="838200" y="1179466"/>
            <a:ext cx="10223090" cy="2266649"/>
          </a:xfrm>
          <a:prstGeom prst="roundRect">
            <a:avLst/>
          </a:prstGeom>
          <a:solidFill>
            <a:srgbClr val="002060"/>
          </a:solidFill>
          <a:ln>
            <a:solidFill>
              <a:schemeClr val="tx1">
                <a:lumMod val="10000"/>
                <a:lumOff val="9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Rectangle: Rounded Corners 3">
            <a:extLst>
              <a:ext uri="{FF2B5EF4-FFF2-40B4-BE49-F238E27FC236}">
                <a16:creationId xmlns="" xmlns:a16="http://schemas.microsoft.com/office/drawing/2014/main" id="{9740C789-F9A3-CEA3-5EF0-975C21C861FC}"/>
              </a:ext>
            </a:extLst>
          </p:cNvPr>
          <p:cNvSpPr/>
          <p:nvPr/>
        </p:nvSpPr>
        <p:spPr>
          <a:xfrm>
            <a:off x="838200" y="4451677"/>
            <a:ext cx="10223090" cy="2176605"/>
          </a:xfrm>
          <a:prstGeom prst="roundRect">
            <a:avLst/>
          </a:prstGeom>
          <a:solidFill>
            <a:schemeClr val="tx1"/>
          </a:solidFill>
          <a:ln>
            <a:solidFill>
              <a:schemeClr val="tx1">
                <a:lumMod val="10000"/>
                <a:lumOff val="9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3ECB54A0-403F-94AE-4078-D5CC2C22D28E}"/>
              </a:ext>
            </a:extLst>
          </p:cNvPr>
          <p:cNvSpPr txBox="1"/>
          <p:nvPr/>
        </p:nvSpPr>
        <p:spPr>
          <a:xfrm>
            <a:off x="1341969" y="2777348"/>
            <a:ext cx="13183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HTML versión 5.0 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0BA9688C-B4C0-5154-0FBF-B44F9B38C984}"/>
              </a:ext>
            </a:extLst>
          </p:cNvPr>
          <p:cNvSpPr txBox="1"/>
          <p:nvPr/>
        </p:nvSpPr>
        <p:spPr>
          <a:xfrm>
            <a:off x="4847903" y="2437802"/>
            <a:ext cx="17051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JavaScript versión ES 2020 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1D3DC412-D907-A9FC-9C60-ED4C986D8C79}"/>
              </a:ext>
            </a:extLst>
          </p:cNvPr>
          <p:cNvSpPr txBox="1"/>
          <p:nvPr/>
        </p:nvSpPr>
        <p:spPr>
          <a:xfrm>
            <a:off x="3286965" y="2787697"/>
            <a:ext cx="13183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CSS versión 3.0 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="" xmlns:a16="http://schemas.microsoft.com/office/drawing/2014/main" id="{3B060934-1693-2460-5DC7-88229FFF4160}"/>
              </a:ext>
            </a:extLst>
          </p:cNvPr>
          <p:cNvSpPr txBox="1"/>
          <p:nvPr/>
        </p:nvSpPr>
        <p:spPr>
          <a:xfrm>
            <a:off x="8555440" y="1777440"/>
            <a:ext cx="22914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dirty="0">
                <a:solidFill>
                  <a:schemeClr val="bg1"/>
                </a:solidFill>
              </a:rPr>
              <a:t>Cliente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B917FB08-2BBB-A608-D048-0E73B28585F9}"/>
              </a:ext>
            </a:extLst>
          </p:cNvPr>
          <p:cNvSpPr txBox="1"/>
          <p:nvPr/>
        </p:nvSpPr>
        <p:spPr>
          <a:xfrm>
            <a:off x="1012263" y="5898487"/>
            <a:ext cx="16651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Python versión </a:t>
            </a:r>
            <a:r>
              <a:rPr lang="es-ES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3.11.9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="" xmlns:a16="http://schemas.microsoft.com/office/drawing/2014/main" id="{1317286A-26F5-B730-8947-4B6F24667083}"/>
              </a:ext>
            </a:extLst>
          </p:cNvPr>
          <p:cNvSpPr txBox="1"/>
          <p:nvPr/>
        </p:nvSpPr>
        <p:spPr>
          <a:xfrm>
            <a:off x="8630294" y="5048943"/>
            <a:ext cx="23370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dirty="0">
                <a:solidFill>
                  <a:schemeClr val="bg1"/>
                </a:solidFill>
              </a:rPr>
              <a:t>Servidor</a:t>
            </a:r>
            <a:endParaRPr lang="en-US" sz="3200" dirty="0">
              <a:solidFill>
                <a:schemeClr val="bg1"/>
              </a:solidFill>
            </a:endParaRPr>
          </a:p>
        </p:txBody>
      </p:sp>
      <p:pic>
        <p:nvPicPr>
          <p:cNvPr id="50" name="Picture 49">
            <a:extLst>
              <a:ext uri="{FF2B5EF4-FFF2-40B4-BE49-F238E27FC236}">
                <a16:creationId xmlns="" xmlns:a16="http://schemas.microsoft.com/office/drawing/2014/main" id="{C96D3CDF-7162-4A6E-7715-50E18F5464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5609" y="3538848"/>
            <a:ext cx="988271" cy="741659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="" xmlns:a16="http://schemas.microsoft.com/office/drawing/2014/main" id="{4CFBB995-445F-56F4-3340-2A9372E0A9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6718007" y="3530319"/>
            <a:ext cx="656677" cy="758714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="" xmlns:a16="http://schemas.microsoft.com/office/drawing/2014/main" id="{F870F7FC-E70F-4806-918E-68C081B87F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4524738" y="3549006"/>
            <a:ext cx="646330" cy="758714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="" xmlns:a16="http://schemas.microsoft.com/office/drawing/2014/main" id="{1D319545-BCB5-EF2A-9D12-2FE41116937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4007" y="1322860"/>
            <a:ext cx="1932981" cy="1086684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="" xmlns:a16="http://schemas.microsoft.com/office/drawing/2014/main" id="{C7B44B74-3D16-B7D3-CB29-FD5FFB39282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273" y="4494348"/>
            <a:ext cx="1446765" cy="1446765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="" xmlns:a16="http://schemas.microsoft.com/office/drawing/2014/main" id="{193BFAF8-70E9-6058-167E-6CC0D5E320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8330" y="1362020"/>
            <a:ext cx="1425677" cy="1425677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="" xmlns:a16="http://schemas.microsoft.com/office/drawing/2014/main" id="{E382595F-DB7E-36A8-86CB-9DFDEE41775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710" y="1358807"/>
            <a:ext cx="1662366" cy="1373656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072" y="4574432"/>
            <a:ext cx="1190665" cy="1286595"/>
          </a:xfrm>
          <a:prstGeom prst="rect">
            <a:avLst/>
          </a:prstGeom>
        </p:spPr>
      </p:pic>
      <p:sp>
        <p:nvSpPr>
          <p:cNvPr id="28" name="TextBox 40">
            <a:extLst>
              <a:ext uri="{FF2B5EF4-FFF2-40B4-BE49-F238E27FC236}">
                <a16:creationId xmlns="" xmlns:a16="http://schemas.microsoft.com/office/drawing/2014/main" id="{B917FB08-2BBB-A608-D048-0E73B28585F9}"/>
              </a:ext>
            </a:extLst>
          </p:cNvPr>
          <p:cNvSpPr txBox="1"/>
          <p:nvPr/>
        </p:nvSpPr>
        <p:spPr>
          <a:xfrm>
            <a:off x="2887506" y="5898487"/>
            <a:ext cx="16651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MongoDB</a:t>
            </a:r>
            <a:r>
              <a:rPr lang="es-ES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versión 6.0.3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0818" y="4574432"/>
            <a:ext cx="1319726" cy="1232574"/>
          </a:xfrm>
          <a:prstGeom prst="rect">
            <a:avLst/>
          </a:prstGeom>
        </p:spPr>
      </p:pic>
      <p:sp>
        <p:nvSpPr>
          <p:cNvPr id="33" name="TextBox 40">
            <a:extLst>
              <a:ext uri="{FF2B5EF4-FFF2-40B4-BE49-F238E27FC236}">
                <a16:creationId xmlns="" xmlns:a16="http://schemas.microsoft.com/office/drawing/2014/main" id="{B917FB08-2BBB-A608-D048-0E73B28585F9}"/>
              </a:ext>
            </a:extLst>
          </p:cNvPr>
          <p:cNvSpPr txBox="1"/>
          <p:nvPr/>
        </p:nvSpPr>
        <p:spPr>
          <a:xfrm>
            <a:off x="4929925" y="5844111"/>
            <a:ext cx="17815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FastAPI</a:t>
            </a:r>
            <a:r>
              <a:rPr lang="es-E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versión 0.115.0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: Rounded Corners 9">
            <a:extLst>
              <a:ext uri="{FF2B5EF4-FFF2-40B4-BE49-F238E27FC236}">
                <a16:creationId xmlns="" xmlns:a16="http://schemas.microsoft.com/office/drawing/2014/main" id="{52807837-5E7B-2EBB-671B-861B6902260F}"/>
              </a:ext>
            </a:extLst>
          </p:cNvPr>
          <p:cNvSpPr/>
          <p:nvPr/>
        </p:nvSpPr>
        <p:spPr>
          <a:xfrm>
            <a:off x="229348" y="1356245"/>
            <a:ext cx="3575107" cy="2183850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Rectangle: Rounded Corners 7">
            <a:extLst>
              <a:ext uri="{FF2B5EF4-FFF2-40B4-BE49-F238E27FC236}">
                <a16:creationId xmlns="" xmlns:a16="http://schemas.microsoft.com/office/drawing/2014/main" id="{DD36C47E-E597-44C6-A674-657B62CA7BA6}"/>
              </a:ext>
            </a:extLst>
          </p:cNvPr>
          <p:cNvSpPr/>
          <p:nvPr/>
        </p:nvSpPr>
        <p:spPr>
          <a:xfrm>
            <a:off x="229348" y="4061697"/>
            <a:ext cx="3575107" cy="2145264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="" xmlns:a16="http://schemas.microsoft.com/office/drawing/2014/main" id="{975DDD5E-39C7-0AC5-BCD1-BDB4ED3C8B7C}"/>
              </a:ext>
            </a:extLst>
          </p:cNvPr>
          <p:cNvSpPr/>
          <p:nvPr/>
        </p:nvSpPr>
        <p:spPr>
          <a:xfrm>
            <a:off x="8308450" y="4061697"/>
            <a:ext cx="3626885" cy="2145264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="" xmlns:a16="http://schemas.microsoft.com/office/drawing/2014/main" id="{AA003E76-1838-2767-7AD0-0EB86D531B9D}"/>
              </a:ext>
            </a:extLst>
          </p:cNvPr>
          <p:cNvSpPr/>
          <p:nvPr/>
        </p:nvSpPr>
        <p:spPr>
          <a:xfrm>
            <a:off x="8360229" y="1356246"/>
            <a:ext cx="3575107" cy="2248342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A70C78C3-4BBC-F271-0B0F-DF2B9CBBB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sz="3200" b="1" dirty="0">
                <a:latin typeface="Arial" panose="020B0604020202020204" pitchFamily="34" charset="0"/>
                <a:cs typeface="Arial" panose="020B0604020202020204" pitchFamily="34" charset="0"/>
              </a:rPr>
              <a:t>TECNOLOGIAS Y HERRAMIENTAS</a:t>
            </a:r>
            <a:endParaRPr lang="es-E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4ED17459-9647-F86E-4416-9A9BA6FC724D}"/>
              </a:ext>
            </a:extLst>
          </p:cNvPr>
          <p:cNvSpPr txBox="1"/>
          <p:nvPr/>
        </p:nvSpPr>
        <p:spPr>
          <a:xfrm>
            <a:off x="776966" y="1688783"/>
            <a:ext cx="27206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000" dirty="0" err="1" smtClean="0">
                <a:solidFill>
                  <a:schemeClr val="bg1"/>
                </a:solidFill>
              </a:rPr>
              <a:t>Keras</a:t>
            </a:r>
            <a:r>
              <a:rPr lang="es-MX" sz="2000" dirty="0" smtClean="0">
                <a:solidFill>
                  <a:schemeClr val="bg1"/>
                </a:solidFill>
              </a:rPr>
              <a:t> v2.15.0</a:t>
            </a:r>
            <a:endParaRPr lang="es-ES" sz="2000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1BC2438E-5BD7-A36A-4293-F711420D5A73}"/>
              </a:ext>
            </a:extLst>
          </p:cNvPr>
          <p:cNvSpPr txBox="1"/>
          <p:nvPr/>
        </p:nvSpPr>
        <p:spPr>
          <a:xfrm>
            <a:off x="8601786" y="1608229"/>
            <a:ext cx="30919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000" dirty="0" smtClean="0">
                <a:solidFill>
                  <a:schemeClr val="bg1"/>
                </a:solidFill>
              </a:rPr>
              <a:t>Pandas v2.2.3</a:t>
            </a:r>
            <a:endParaRPr lang="es-ES" sz="2000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5DE8130D-2626-3C1B-5674-78261F6C32AD}"/>
              </a:ext>
            </a:extLst>
          </p:cNvPr>
          <p:cNvSpPr txBox="1"/>
          <p:nvPr/>
        </p:nvSpPr>
        <p:spPr>
          <a:xfrm>
            <a:off x="8728844" y="4291768"/>
            <a:ext cx="27860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 smtClean="0">
                <a:solidFill>
                  <a:schemeClr val="bg1"/>
                </a:solidFill>
              </a:rPr>
              <a:t>Numpy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smtClean="0">
                <a:solidFill>
                  <a:schemeClr val="bg1"/>
                </a:solidFill>
              </a:rPr>
              <a:t>v1.26.4</a:t>
            </a:r>
            <a:endParaRPr lang="es-ES" sz="2000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6E74BF08-4C51-9DF5-8A63-F7B755D10317}"/>
              </a:ext>
            </a:extLst>
          </p:cNvPr>
          <p:cNvSpPr txBox="1"/>
          <p:nvPr/>
        </p:nvSpPr>
        <p:spPr>
          <a:xfrm>
            <a:off x="424014" y="4159552"/>
            <a:ext cx="31763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000" dirty="0" err="1" smtClean="0">
                <a:solidFill>
                  <a:schemeClr val="bg1"/>
                </a:solidFill>
              </a:rPr>
              <a:t>Tensorflow</a:t>
            </a:r>
            <a:r>
              <a:rPr lang="es-MX" sz="2000" dirty="0" smtClean="0">
                <a:solidFill>
                  <a:schemeClr val="bg1"/>
                </a:solidFill>
              </a:rPr>
              <a:t> </a:t>
            </a:r>
          </a:p>
          <a:p>
            <a:pPr algn="ctr"/>
            <a:r>
              <a:rPr lang="es-MX" sz="2000" dirty="0" err="1" smtClean="0">
                <a:solidFill>
                  <a:schemeClr val="bg1"/>
                </a:solidFill>
              </a:rPr>
              <a:t>Recommenders</a:t>
            </a:r>
            <a:r>
              <a:rPr lang="es-MX" sz="2000" dirty="0" smtClean="0">
                <a:solidFill>
                  <a:schemeClr val="bg1"/>
                </a:solidFill>
              </a:rPr>
              <a:t> v0.7.3</a:t>
            </a:r>
            <a:endParaRPr lang="es-ES" sz="2000" dirty="0">
              <a:solidFill>
                <a:schemeClr val="bg1"/>
              </a:solidFill>
            </a:endParaRPr>
          </a:p>
        </p:txBody>
      </p:sp>
      <p:sp>
        <p:nvSpPr>
          <p:cNvPr id="21" name="Rectangle: Rounded Corners 9">
            <a:extLst>
              <a:ext uri="{FF2B5EF4-FFF2-40B4-BE49-F238E27FC236}">
                <a16:creationId xmlns="" xmlns:a16="http://schemas.microsoft.com/office/drawing/2014/main" id="{52807837-5E7B-2EBB-671B-861B6902260F}"/>
              </a:ext>
            </a:extLst>
          </p:cNvPr>
          <p:cNvSpPr/>
          <p:nvPr/>
        </p:nvSpPr>
        <p:spPr>
          <a:xfrm>
            <a:off x="4298374" y="2749004"/>
            <a:ext cx="3575107" cy="2183850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3" name="TextBox 13">
            <a:extLst>
              <a:ext uri="{FF2B5EF4-FFF2-40B4-BE49-F238E27FC236}">
                <a16:creationId xmlns="" xmlns:a16="http://schemas.microsoft.com/office/drawing/2014/main" id="{4ED17459-9647-F86E-4416-9A9BA6FC724D}"/>
              </a:ext>
            </a:extLst>
          </p:cNvPr>
          <p:cNvSpPr txBox="1"/>
          <p:nvPr/>
        </p:nvSpPr>
        <p:spPr>
          <a:xfrm>
            <a:off x="4736106" y="2945058"/>
            <a:ext cx="27206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000" dirty="0" err="1" smtClean="0">
                <a:solidFill>
                  <a:schemeClr val="bg1"/>
                </a:solidFill>
              </a:rPr>
              <a:t>Tensorflow</a:t>
            </a:r>
            <a:r>
              <a:rPr lang="es-MX" sz="2000" dirty="0" smtClean="0">
                <a:solidFill>
                  <a:schemeClr val="bg1"/>
                </a:solidFill>
              </a:rPr>
              <a:t>  v2.15.0</a:t>
            </a:r>
            <a:endParaRPr lang="es-ES" sz="2000" dirty="0">
              <a:solidFill>
                <a:schemeClr val="bg1"/>
              </a:solidFill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8480" y="3454018"/>
            <a:ext cx="1915878" cy="1215358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346" y="2254966"/>
            <a:ext cx="1705213" cy="981212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9912" y="2033838"/>
            <a:ext cx="1895740" cy="1381318"/>
          </a:xfrm>
          <a:prstGeom prst="rect">
            <a:avLst/>
          </a:prstGeom>
        </p:spPr>
      </p:pic>
      <p:pic>
        <p:nvPicPr>
          <p:cNvPr id="24" name="Imagen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062" y="4965293"/>
            <a:ext cx="2303611" cy="1052853"/>
          </a:xfrm>
          <a:prstGeom prst="rect">
            <a:avLst/>
          </a:prstGeom>
        </p:spPr>
      </p:pic>
      <p:pic>
        <p:nvPicPr>
          <p:cNvPr id="25" name="Imagen 2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8332" y="4781399"/>
            <a:ext cx="3038899" cy="1190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484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: Rounded Corners 13">
            <a:extLst>
              <a:ext uri="{FF2B5EF4-FFF2-40B4-BE49-F238E27FC236}">
                <a16:creationId xmlns="" xmlns:a16="http://schemas.microsoft.com/office/drawing/2014/main" id="{095F9E87-6B81-0690-D277-EA6E2E44452B}"/>
              </a:ext>
            </a:extLst>
          </p:cNvPr>
          <p:cNvSpPr/>
          <p:nvPr/>
        </p:nvSpPr>
        <p:spPr>
          <a:xfrm>
            <a:off x="2265695" y="1195418"/>
            <a:ext cx="3399132" cy="2554941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0" name="Picture 9" descr="A red and black logo&#10;&#10;Description automatically generated">
            <a:extLst>
              <a:ext uri="{FF2B5EF4-FFF2-40B4-BE49-F238E27FC236}">
                <a16:creationId xmlns="" xmlns:a16="http://schemas.microsoft.com/office/drawing/2014/main" id="{0FDA3E87-210C-F91E-B217-C28227E91D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2663" y="2302806"/>
            <a:ext cx="1286932" cy="109253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9E36278F-C7E5-1E9C-3178-D92F7C91EEF0}"/>
              </a:ext>
            </a:extLst>
          </p:cNvPr>
          <p:cNvSpPr txBox="1"/>
          <p:nvPr/>
        </p:nvSpPr>
        <p:spPr>
          <a:xfrm>
            <a:off x="2792816" y="1331272"/>
            <a:ext cx="23995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Herramienta de Modelado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06B40CAA-B183-A5FA-C503-6A680478EC79}"/>
              </a:ext>
            </a:extLst>
          </p:cNvPr>
          <p:cNvSpPr txBox="1"/>
          <p:nvPr/>
        </p:nvSpPr>
        <p:spPr>
          <a:xfrm>
            <a:off x="3451118" y="2472888"/>
            <a:ext cx="24321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Visual </a:t>
            </a:r>
            <a:r>
              <a:rPr lang="es-ES" sz="2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Paradigm</a:t>
            </a:r>
            <a:r>
              <a:rPr lang="es-E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versión 17.2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="" xmlns:a16="http://schemas.microsoft.com/office/drawing/2014/main" id="{6EFC713A-CEE1-9870-A1E3-6E2430BD58FF}"/>
              </a:ext>
            </a:extLst>
          </p:cNvPr>
          <p:cNvSpPr/>
          <p:nvPr/>
        </p:nvSpPr>
        <p:spPr>
          <a:xfrm>
            <a:off x="2265694" y="4192482"/>
            <a:ext cx="3399132" cy="2554941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="" xmlns:a16="http://schemas.microsoft.com/office/drawing/2014/main" id="{57EE59A3-28D2-E5C5-191F-BFBC24AB787D}"/>
              </a:ext>
            </a:extLst>
          </p:cNvPr>
          <p:cNvSpPr/>
          <p:nvPr/>
        </p:nvSpPr>
        <p:spPr>
          <a:xfrm>
            <a:off x="6377970" y="4192482"/>
            <a:ext cx="3399132" cy="2554941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="" xmlns:a16="http://schemas.microsoft.com/office/drawing/2014/main" id="{C5DC277A-5A2E-DCD2-46BA-49D678D368EC}"/>
              </a:ext>
            </a:extLst>
          </p:cNvPr>
          <p:cNvSpPr/>
          <p:nvPr/>
        </p:nvSpPr>
        <p:spPr>
          <a:xfrm>
            <a:off x="6394349" y="1186573"/>
            <a:ext cx="3399132" cy="2554941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D0D965E2-85AF-D7BF-A92E-25B283BB630C}"/>
              </a:ext>
            </a:extLst>
          </p:cNvPr>
          <p:cNvSpPr txBox="1"/>
          <p:nvPr/>
        </p:nvSpPr>
        <p:spPr>
          <a:xfrm>
            <a:off x="6377969" y="1323940"/>
            <a:ext cx="34808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Lenguaje de Modelado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63791482-5F4C-EE8C-E669-511E158A7B9E}"/>
              </a:ext>
            </a:extLst>
          </p:cNvPr>
          <p:cNvSpPr txBox="1"/>
          <p:nvPr/>
        </p:nvSpPr>
        <p:spPr>
          <a:xfrm>
            <a:off x="6858350" y="3143930"/>
            <a:ext cx="26256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UML versión 2.0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B2ABA8E6-C250-E6C5-706A-80A49E32AE10}"/>
              </a:ext>
            </a:extLst>
          </p:cNvPr>
          <p:cNvSpPr txBox="1"/>
          <p:nvPr/>
        </p:nvSpPr>
        <p:spPr>
          <a:xfrm>
            <a:off x="2265693" y="4320317"/>
            <a:ext cx="34581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Sistema de control de versiones 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1E73BA5D-F49A-EB16-365C-4F3E0520DD59}"/>
              </a:ext>
            </a:extLst>
          </p:cNvPr>
          <p:cNvSpPr txBox="1"/>
          <p:nvPr/>
        </p:nvSpPr>
        <p:spPr>
          <a:xfrm>
            <a:off x="2811124" y="6267836"/>
            <a:ext cx="26084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versión </a:t>
            </a:r>
            <a:r>
              <a:rPr lang="es-E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</a:t>
            </a:r>
            <a:r>
              <a:rPr lang="es-E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s-E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5.1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="" xmlns:a16="http://schemas.microsoft.com/office/drawing/2014/main" id="{0BA7DF2C-8ADC-4E69-94E5-F7068EE077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5895" y="5206747"/>
            <a:ext cx="1542554" cy="969433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F9A080F7-285F-2E37-0E89-57E445B0E75C}"/>
              </a:ext>
            </a:extLst>
          </p:cNvPr>
          <p:cNvSpPr txBox="1"/>
          <p:nvPr/>
        </p:nvSpPr>
        <p:spPr>
          <a:xfrm>
            <a:off x="6353466" y="4350859"/>
            <a:ext cx="34808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Repositorio de control de versiones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="" xmlns:a16="http://schemas.microsoft.com/office/drawing/2014/main" id="{A490B7B3-B905-4659-B449-E1848D525F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1617" y="5353244"/>
            <a:ext cx="1058904" cy="833861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="" xmlns:a16="http://schemas.microsoft.com/office/drawing/2014/main" id="{1DC5F9C0-F839-BEA1-3A79-6D80CC7566A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7426" y="1938002"/>
            <a:ext cx="1775075" cy="887538"/>
          </a:xfrm>
          <a:prstGeom prst="rect">
            <a:avLst/>
          </a:prstGeom>
        </p:spPr>
      </p:pic>
      <p:sp>
        <p:nvSpPr>
          <p:cNvPr id="20" name="Título 5"/>
          <p:cNvSpPr>
            <a:spLocks noGrp="1"/>
          </p:cNvSpPr>
          <p:nvPr>
            <p:ph type="title"/>
          </p:nvPr>
        </p:nvSpPr>
        <p:spPr>
          <a:xfrm>
            <a:off x="703928" y="406554"/>
            <a:ext cx="8397878" cy="780019"/>
          </a:xfrm>
          <a:prstGeom prst="rect">
            <a:avLst/>
          </a:prstGeom>
        </p:spPr>
        <p:txBody>
          <a:bodyPr/>
          <a:lstStyle/>
          <a:p>
            <a:r>
              <a:rPr lang="es-MX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TECNOLOGIAS Y HERRAMIENTAS</a:t>
            </a:r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4177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C3981C6-31DD-79EB-19AD-CFBA1AF4B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6"/>
            <a:ext cx="5836920" cy="825046"/>
          </a:xfrm>
        </p:spPr>
        <p:txBody>
          <a:bodyPr/>
          <a:lstStyle/>
          <a:p>
            <a:r>
              <a:rPr lang="es-MX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PROPUESTA DE SOLUCIÓN</a:t>
            </a:r>
            <a:endParaRPr lang="es-E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="" xmlns:a16="http://schemas.microsoft.com/office/drawing/2014/main" id="{BC3981C6-31DD-79EB-19AD-CFBA1AF4B404}"/>
              </a:ext>
            </a:extLst>
          </p:cNvPr>
          <p:cNvSpPr txBox="1">
            <a:spLocks/>
          </p:cNvSpPr>
          <p:nvPr/>
        </p:nvSpPr>
        <p:spPr>
          <a:xfrm>
            <a:off x="4311533" y="1363550"/>
            <a:ext cx="3124199" cy="82504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dirty="0" smtClean="0">
                <a:latin typeface="Arial" panose="020B0604020202020204" pitchFamily="34" charset="0"/>
                <a:cs typeface="Arial" panose="020B0604020202020204" pitchFamily="34" charset="0"/>
              </a:rPr>
              <a:t>Retroalimentación</a:t>
            </a:r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Imagen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4380" y="2011679"/>
            <a:ext cx="7604762" cy="452212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32371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C3981C6-31DD-79EB-19AD-CFBA1AF4B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6"/>
            <a:ext cx="5836920" cy="825046"/>
          </a:xfrm>
        </p:spPr>
        <p:txBody>
          <a:bodyPr/>
          <a:lstStyle/>
          <a:p>
            <a:r>
              <a:rPr lang="es-MX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PROPUESTA DE SOLUCIÓN</a:t>
            </a:r>
            <a:endParaRPr lang="es-E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Paralelogramo 2"/>
          <p:cNvSpPr/>
          <p:nvPr/>
        </p:nvSpPr>
        <p:spPr>
          <a:xfrm>
            <a:off x="996836" y="2152996"/>
            <a:ext cx="2759825" cy="2926080"/>
          </a:xfrm>
          <a:prstGeom prst="parallelogram">
            <a:avLst/>
          </a:prstGeom>
          <a:solidFill>
            <a:schemeClr val="bg1"/>
          </a:solidFill>
          <a:ln>
            <a:solidFill>
              <a:schemeClr val="tx1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Generaci</a:t>
            </a:r>
            <a:r>
              <a:rPr lang="es-ES" sz="2000" dirty="0" err="1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ó</a:t>
            </a:r>
            <a:r>
              <a:rPr lang="en-US" sz="20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 de </a:t>
            </a:r>
            <a:r>
              <a:rPr lang="en-US" sz="2000" dirty="0" err="1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Candidatos</a:t>
            </a:r>
            <a:endParaRPr lang="es-ES" sz="20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Paralelogramo 5"/>
          <p:cNvSpPr/>
          <p:nvPr/>
        </p:nvSpPr>
        <p:spPr>
          <a:xfrm>
            <a:off x="4615643" y="2152996"/>
            <a:ext cx="2759825" cy="2926080"/>
          </a:xfrm>
          <a:prstGeom prst="parallelogram">
            <a:avLst/>
          </a:prstGeom>
          <a:solidFill>
            <a:schemeClr val="bg1"/>
          </a:solidFill>
          <a:ln>
            <a:solidFill>
              <a:schemeClr val="tx1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Clasificación</a:t>
            </a:r>
            <a:endParaRPr lang="es-ES" sz="20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Paralelogramo 6"/>
          <p:cNvSpPr/>
          <p:nvPr/>
        </p:nvSpPr>
        <p:spPr>
          <a:xfrm>
            <a:off x="8234451" y="2152996"/>
            <a:ext cx="2759825" cy="2926080"/>
          </a:xfrm>
          <a:prstGeom prst="parallelogram">
            <a:avLst/>
          </a:prstGeom>
          <a:solidFill>
            <a:schemeClr val="bg1"/>
          </a:solidFill>
          <a:ln>
            <a:solidFill>
              <a:schemeClr val="tx1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Re-Clasificación</a:t>
            </a:r>
            <a:endParaRPr lang="es-ES" dirty="0"/>
          </a:p>
        </p:txBody>
      </p:sp>
      <p:sp>
        <p:nvSpPr>
          <p:cNvPr id="9" name="Flecha derecha 8"/>
          <p:cNvSpPr/>
          <p:nvPr/>
        </p:nvSpPr>
        <p:spPr>
          <a:xfrm>
            <a:off x="3756660" y="3373720"/>
            <a:ext cx="978408" cy="484632"/>
          </a:xfrm>
          <a:prstGeom prst="rightArrow">
            <a:avLst/>
          </a:prstGeom>
          <a:solidFill>
            <a:schemeClr val="bg1"/>
          </a:solidFill>
          <a:ln>
            <a:solidFill>
              <a:schemeClr val="tx1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bg1"/>
              </a:solidFill>
            </a:endParaRPr>
          </a:p>
        </p:txBody>
      </p:sp>
      <p:sp>
        <p:nvSpPr>
          <p:cNvPr id="10" name="Flecha derecha 9"/>
          <p:cNvSpPr/>
          <p:nvPr/>
        </p:nvSpPr>
        <p:spPr>
          <a:xfrm>
            <a:off x="7375468" y="3408217"/>
            <a:ext cx="978408" cy="484632"/>
          </a:xfrm>
          <a:prstGeom prst="rightArrow">
            <a:avLst/>
          </a:prstGeom>
          <a:solidFill>
            <a:schemeClr val="bg1"/>
          </a:solidFill>
          <a:ln>
            <a:solidFill>
              <a:schemeClr val="tx1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bg1"/>
              </a:solidFill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838201" y="1387441"/>
            <a:ext cx="14606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Etapas</a:t>
            </a:r>
            <a:endParaRPr lang="es-E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2406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C3981C6-31DD-79EB-19AD-CFBA1AF4B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6"/>
            <a:ext cx="5836920" cy="825046"/>
          </a:xfrm>
        </p:spPr>
        <p:txBody>
          <a:bodyPr/>
          <a:lstStyle/>
          <a:p>
            <a:r>
              <a:rPr lang="es-MX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PROPUESTA DE SOLUCIÓN</a:t>
            </a:r>
            <a:endParaRPr lang="es-E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Paralelogramo 2"/>
          <p:cNvSpPr/>
          <p:nvPr/>
        </p:nvSpPr>
        <p:spPr>
          <a:xfrm>
            <a:off x="4039295" y="2028305"/>
            <a:ext cx="4082239" cy="3965171"/>
          </a:xfrm>
          <a:prstGeom prst="parallelogram">
            <a:avLst/>
          </a:prstGeom>
          <a:solidFill>
            <a:schemeClr val="bg1"/>
          </a:solidFill>
          <a:ln>
            <a:solidFill>
              <a:schemeClr val="tx1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Generaci</a:t>
            </a:r>
            <a:r>
              <a:rPr lang="es-ES" sz="2800" dirty="0" err="1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ó</a:t>
            </a:r>
            <a:r>
              <a:rPr lang="en-US" sz="28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 de </a:t>
            </a:r>
            <a:r>
              <a:rPr lang="en-US" sz="2800" dirty="0" err="1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Candidatos</a:t>
            </a:r>
            <a:endParaRPr lang="es-ES" sz="28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838201" y="1422443"/>
            <a:ext cx="12554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Etapa</a:t>
            </a:r>
            <a:endParaRPr lang="es-E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8926224" y="3181109"/>
            <a:ext cx="17333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Datos </a:t>
            </a:r>
            <a:r>
              <a:rPr lang="es-ES" dirty="0" err="1" smtClean="0"/>
              <a:t>Implicitos</a:t>
            </a:r>
            <a:endParaRPr lang="es-ES" dirty="0"/>
          </a:p>
        </p:txBody>
      </p:sp>
      <p:sp>
        <p:nvSpPr>
          <p:cNvPr id="12" name="CuadroTexto 11"/>
          <p:cNvSpPr txBox="1"/>
          <p:nvPr/>
        </p:nvSpPr>
        <p:spPr>
          <a:xfrm>
            <a:off x="8907244" y="2637796"/>
            <a:ext cx="24520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Realizado por 1 Modelo</a:t>
            </a:r>
            <a:endParaRPr lang="es-ES" dirty="0"/>
          </a:p>
        </p:txBody>
      </p:sp>
      <p:sp>
        <p:nvSpPr>
          <p:cNvPr id="13" name="CuadroTexto 12"/>
          <p:cNvSpPr txBox="1"/>
          <p:nvPr/>
        </p:nvSpPr>
        <p:spPr>
          <a:xfrm>
            <a:off x="8907244" y="2028305"/>
            <a:ext cx="2633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/>
              <a:t>Recuperacion</a:t>
            </a:r>
            <a:r>
              <a:rPr lang="es-ES" dirty="0"/>
              <a:t> </a:t>
            </a:r>
            <a:r>
              <a:rPr lang="es-ES" dirty="0" smtClean="0"/>
              <a:t>/ </a:t>
            </a:r>
            <a:r>
              <a:rPr lang="es-ES" dirty="0" err="1" smtClean="0"/>
              <a:t>Busqueda</a:t>
            </a:r>
            <a:endParaRPr lang="es-ES" dirty="0"/>
          </a:p>
        </p:txBody>
      </p:sp>
      <p:sp>
        <p:nvSpPr>
          <p:cNvPr id="14" name="CuadroTexto 13"/>
          <p:cNvSpPr txBox="1"/>
          <p:nvPr/>
        </p:nvSpPr>
        <p:spPr>
          <a:xfrm>
            <a:off x="8926224" y="3724422"/>
            <a:ext cx="2614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X cantidad de candidatos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85555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sz="3200" b="1" dirty="0">
                <a:latin typeface="Arial" panose="020B0604020202020204" pitchFamily="34" charset="0"/>
                <a:cs typeface="Arial" panose="020B0604020202020204" pitchFamily="34" charset="0"/>
              </a:rPr>
              <a:t>INTRODUCCIÓN</a:t>
            </a:r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Graphic 6" descr="Man carrying laptop">
            <a:extLst>
              <a:ext uri="{FF2B5EF4-FFF2-40B4-BE49-F238E27FC236}">
                <a16:creationId xmlns="" xmlns:a16="http://schemas.microsoft.com/office/drawing/2014/main" id="{B6245E9E-2179-E32D-587A-D3AB5034C9E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85253" y="5899547"/>
            <a:ext cx="1198888" cy="900898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702" y="1762438"/>
            <a:ext cx="2635135" cy="1877392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1078" y="1754471"/>
            <a:ext cx="2997004" cy="1885359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1849" y="1754471"/>
            <a:ext cx="2940559" cy="1883795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8839" y="4980607"/>
            <a:ext cx="2150682" cy="1877393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147" y="4979112"/>
            <a:ext cx="1995056" cy="1878888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>
            <a:off x="0" y="1354361"/>
            <a:ext cx="33185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Crecimiento de Información</a:t>
            </a:r>
            <a:endParaRPr lang="es-E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4331751" y="1054551"/>
            <a:ext cx="263565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Plataformas digitales </a:t>
            </a:r>
          </a:p>
          <a:p>
            <a:pPr algn="ctr"/>
            <a:r>
              <a:rPr lang="es-E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saturadas de datos</a:t>
            </a:r>
            <a:endParaRPr lang="es-E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CuadroTexto 11"/>
          <p:cNvSpPr txBox="1"/>
          <p:nvPr/>
        </p:nvSpPr>
        <p:spPr>
          <a:xfrm>
            <a:off x="8200687" y="1077266"/>
            <a:ext cx="350288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Usuarios ante un abrumador </a:t>
            </a:r>
          </a:p>
          <a:p>
            <a:pPr algn="ctr"/>
            <a:r>
              <a:rPr lang="es-E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volumen de contenido</a:t>
            </a:r>
          </a:p>
        </p:txBody>
      </p:sp>
      <p:sp>
        <p:nvSpPr>
          <p:cNvPr id="13" name="CuadroTexto 12"/>
          <p:cNvSpPr txBox="1"/>
          <p:nvPr/>
        </p:nvSpPr>
        <p:spPr>
          <a:xfrm>
            <a:off x="7763634" y="4266779"/>
            <a:ext cx="42611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Dificultad de localización</a:t>
            </a:r>
          </a:p>
          <a:p>
            <a:pPr algn="ctr"/>
            <a:r>
              <a:rPr lang="es-E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De contenido relevante y de calidad</a:t>
            </a:r>
            <a:endParaRPr lang="es-E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CuadroTexto 13"/>
          <p:cNvSpPr txBox="1"/>
          <p:nvPr/>
        </p:nvSpPr>
        <p:spPr>
          <a:xfrm>
            <a:off x="117406" y="4574555"/>
            <a:ext cx="37625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Emergen los SR como solución</a:t>
            </a:r>
            <a:endParaRPr lang="es-E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Flecha derecha 14"/>
          <p:cNvSpPr/>
          <p:nvPr/>
        </p:nvSpPr>
        <p:spPr>
          <a:xfrm>
            <a:off x="3144165" y="2576826"/>
            <a:ext cx="839585" cy="239083"/>
          </a:xfrm>
          <a:prstGeom prst="rightArrow">
            <a:avLst/>
          </a:prstGeom>
          <a:solidFill>
            <a:schemeClr val="tx1">
              <a:lumMod val="90000"/>
              <a:lumOff val="1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Flecha derecha 15"/>
          <p:cNvSpPr/>
          <p:nvPr/>
        </p:nvSpPr>
        <p:spPr>
          <a:xfrm>
            <a:off x="7457000" y="2576826"/>
            <a:ext cx="839585" cy="239083"/>
          </a:xfrm>
          <a:prstGeom prst="rightArrow">
            <a:avLst/>
          </a:prstGeom>
          <a:solidFill>
            <a:schemeClr val="tx1">
              <a:lumMod val="90000"/>
              <a:lumOff val="1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Flecha derecha 16"/>
          <p:cNvSpPr/>
          <p:nvPr/>
        </p:nvSpPr>
        <p:spPr>
          <a:xfrm rot="5400000">
            <a:off x="9680992" y="3885453"/>
            <a:ext cx="542270" cy="239083"/>
          </a:xfrm>
          <a:prstGeom prst="rightArrow">
            <a:avLst/>
          </a:prstGeom>
          <a:solidFill>
            <a:schemeClr val="tx1">
              <a:lumMod val="90000"/>
              <a:lumOff val="1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" name="Flecha derecha 18"/>
          <p:cNvSpPr/>
          <p:nvPr/>
        </p:nvSpPr>
        <p:spPr>
          <a:xfrm rot="10800000">
            <a:off x="5229786" y="5799014"/>
            <a:ext cx="839585" cy="239083"/>
          </a:xfrm>
          <a:prstGeom prst="rightArrow">
            <a:avLst/>
          </a:prstGeom>
          <a:solidFill>
            <a:schemeClr val="tx1">
              <a:lumMod val="90000"/>
              <a:lumOff val="1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C3981C6-31DD-79EB-19AD-CFBA1AF4B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6"/>
            <a:ext cx="5836920" cy="825046"/>
          </a:xfrm>
        </p:spPr>
        <p:txBody>
          <a:bodyPr/>
          <a:lstStyle/>
          <a:p>
            <a:r>
              <a:rPr lang="es-MX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PROPUESTA DE SOLUCIÓN</a:t>
            </a:r>
            <a:endParaRPr lang="es-E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Paralelogramo 2"/>
          <p:cNvSpPr/>
          <p:nvPr/>
        </p:nvSpPr>
        <p:spPr>
          <a:xfrm>
            <a:off x="4039295" y="2028305"/>
            <a:ext cx="4082239" cy="3965171"/>
          </a:xfrm>
          <a:prstGeom prst="parallelogram">
            <a:avLst/>
          </a:prstGeom>
          <a:solidFill>
            <a:schemeClr val="bg1"/>
          </a:solidFill>
          <a:ln>
            <a:solidFill>
              <a:schemeClr val="tx1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8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Clasificación</a:t>
            </a:r>
            <a:endParaRPr lang="es-ES" sz="28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838201" y="1422443"/>
            <a:ext cx="12554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Etapa</a:t>
            </a:r>
            <a:endParaRPr lang="es-E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8926224" y="3336699"/>
            <a:ext cx="17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Datos Explícitos</a:t>
            </a:r>
            <a:endParaRPr lang="es-ES" dirty="0"/>
          </a:p>
        </p:txBody>
      </p:sp>
      <p:sp>
        <p:nvSpPr>
          <p:cNvPr id="12" name="CuadroTexto 11"/>
          <p:cNvSpPr txBox="1"/>
          <p:nvPr/>
        </p:nvSpPr>
        <p:spPr>
          <a:xfrm>
            <a:off x="8907244" y="2812555"/>
            <a:ext cx="2997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Ordenamiento de candidatos</a:t>
            </a:r>
            <a:endParaRPr lang="es-ES" dirty="0"/>
          </a:p>
        </p:txBody>
      </p:sp>
      <p:sp>
        <p:nvSpPr>
          <p:cNvPr id="13" name="CuadroTexto 12"/>
          <p:cNvSpPr txBox="1"/>
          <p:nvPr/>
        </p:nvSpPr>
        <p:spPr>
          <a:xfrm>
            <a:off x="8907244" y="2028305"/>
            <a:ext cx="22960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Recibe las candidatos </a:t>
            </a:r>
          </a:p>
          <a:p>
            <a:r>
              <a:rPr lang="es-ES" dirty="0" smtClean="0"/>
              <a:t>de la etapa anterior</a:t>
            </a:r>
            <a:endParaRPr lang="es-ES" dirty="0"/>
          </a:p>
        </p:txBody>
      </p:sp>
      <p:sp>
        <p:nvSpPr>
          <p:cNvPr id="14" name="CuadroTexto 13"/>
          <p:cNvSpPr txBox="1"/>
          <p:nvPr/>
        </p:nvSpPr>
        <p:spPr>
          <a:xfrm>
            <a:off x="8926224" y="3893877"/>
            <a:ext cx="2614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X cantidad de candidatos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72162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C3981C6-31DD-79EB-19AD-CFBA1AF4B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6"/>
            <a:ext cx="5836920" cy="825046"/>
          </a:xfrm>
        </p:spPr>
        <p:txBody>
          <a:bodyPr/>
          <a:lstStyle/>
          <a:p>
            <a:r>
              <a:rPr lang="es-MX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PROPUESTA DE SOLUCIÓN</a:t>
            </a:r>
            <a:endParaRPr lang="es-E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Paralelogramo 2"/>
          <p:cNvSpPr/>
          <p:nvPr/>
        </p:nvSpPr>
        <p:spPr>
          <a:xfrm>
            <a:off x="4039295" y="2028305"/>
            <a:ext cx="4082239" cy="3965171"/>
          </a:xfrm>
          <a:prstGeom prst="parallelogram">
            <a:avLst/>
          </a:prstGeom>
          <a:solidFill>
            <a:schemeClr val="bg1"/>
          </a:solidFill>
          <a:ln>
            <a:solidFill>
              <a:schemeClr val="tx1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8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Re-Clasificaci</a:t>
            </a:r>
            <a:r>
              <a:rPr lang="es-ES" sz="28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ó</a:t>
            </a:r>
            <a:r>
              <a:rPr lang="es-ES" sz="28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endParaRPr lang="es-ES" sz="28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838201" y="1422443"/>
            <a:ext cx="12554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Etapa</a:t>
            </a:r>
            <a:endParaRPr lang="es-E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CuadroTexto 11"/>
          <p:cNvSpPr txBox="1"/>
          <p:nvPr/>
        </p:nvSpPr>
        <p:spPr>
          <a:xfrm>
            <a:off x="8907244" y="2637796"/>
            <a:ext cx="9788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Equidad</a:t>
            </a:r>
            <a:endParaRPr lang="es-ES" dirty="0"/>
          </a:p>
        </p:txBody>
      </p:sp>
      <p:sp>
        <p:nvSpPr>
          <p:cNvPr id="9" name="CuadroTexto 8"/>
          <p:cNvSpPr txBox="1"/>
          <p:nvPr/>
        </p:nvSpPr>
        <p:spPr>
          <a:xfrm>
            <a:off x="8907244" y="1904474"/>
            <a:ext cx="22960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Recibe las candidatos </a:t>
            </a:r>
          </a:p>
          <a:p>
            <a:r>
              <a:rPr lang="es-ES" dirty="0" smtClean="0"/>
              <a:t>de la etapa anterior</a:t>
            </a:r>
            <a:endParaRPr lang="es-ES" dirty="0"/>
          </a:p>
        </p:txBody>
      </p:sp>
      <p:sp>
        <p:nvSpPr>
          <p:cNvPr id="10" name="CuadroTexto 9"/>
          <p:cNvSpPr txBox="1"/>
          <p:nvPr/>
        </p:nvSpPr>
        <p:spPr>
          <a:xfrm>
            <a:off x="8907244" y="3027123"/>
            <a:ext cx="1208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Diversidad</a:t>
            </a:r>
            <a:endParaRPr lang="es-ES" dirty="0"/>
          </a:p>
        </p:txBody>
      </p:sp>
      <p:sp>
        <p:nvSpPr>
          <p:cNvPr id="15" name="CuadroTexto 14"/>
          <p:cNvSpPr txBox="1"/>
          <p:nvPr/>
        </p:nvSpPr>
        <p:spPr>
          <a:xfrm>
            <a:off x="8938146" y="3420096"/>
            <a:ext cx="1223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Actualidad</a:t>
            </a:r>
            <a:endParaRPr lang="es-ES" dirty="0"/>
          </a:p>
        </p:txBody>
      </p:sp>
      <p:sp>
        <p:nvSpPr>
          <p:cNvPr id="16" name="CuadroTexto 15"/>
          <p:cNvSpPr txBox="1"/>
          <p:nvPr/>
        </p:nvSpPr>
        <p:spPr>
          <a:xfrm>
            <a:off x="8938146" y="3915654"/>
            <a:ext cx="30296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Da como salida las </a:t>
            </a:r>
          </a:p>
          <a:p>
            <a:r>
              <a:rPr lang="es-ES" dirty="0" smtClean="0"/>
              <a:t>recomendaciones del sistema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40276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C3981C6-31DD-79EB-19AD-CFBA1AF4B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PROPUESTA DE SOLUCIÓN</a:t>
            </a:r>
            <a:endParaRPr lang="es-E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4361980" y="3098992"/>
            <a:ext cx="329404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Modelos de </a:t>
            </a:r>
            <a:r>
              <a:rPr lang="es-ES" sz="32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Deep</a:t>
            </a:r>
            <a:r>
              <a:rPr lang="es-ES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32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Learning</a:t>
            </a:r>
            <a:endParaRPr lang="es-E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4634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C3981C6-31DD-79EB-19AD-CFBA1AF4B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PROPUESTA DE SOLUCIÓN</a:t>
            </a:r>
            <a:endParaRPr lang="es-E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4852105" y="5835633"/>
            <a:ext cx="253512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Modelo de </a:t>
            </a:r>
          </a:p>
          <a:p>
            <a:pPr algn="ctr"/>
            <a:r>
              <a:rPr lang="es-E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Dos Torres</a:t>
            </a:r>
            <a:endParaRPr lang="es-E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2337" y="1014153"/>
            <a:ext cx="4614660" cy="482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83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C3981C6-31DD-79EB-19AD-CFBA1AF4B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PROPUESTA DE SOLUCIÓN</a:t>
            </a:r>
            <a:endParaRPr lang="es-E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Marcador de contenido 3" descr="Captura de pantalla 2024-09-04 234442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2233" y="1080655"/>
            <a:ext cx="6392487" cy="4823238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uadroTexto 2"/>
          <p:cNvSpPr txBox="1"/>
          <p:nvPr/>
        </p:nvSpPr>
        <p:spPr>
          <a:xfrm>
            <a:off x="3776412" y="5903893"/>
            <a:ext cx="462413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Modelo de </a:t>
            </a:r>
          </a:p>
          <a:p>
            <a:pPr algn="ctr"/>
            <a:r>
              <a:rPr lang="es-E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Recuperación</a:t>
            </a:r>
            <a:endParaRPr lang="es-E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" name="Conector recto de flecha 10"/>
          <p:cNvCxnSpPr/>
          <p:nvPr/>
        </p:nvCxnSpPr>
        <p:spPr>
          <a:xfrm>
            <a:off x="8715433" y="3318933"/>
            <a:ext cx="123613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CuadroTexto 11"/>
          <p:cNvSpPr txBox="1"/>
          <p:nvPr/>
        </p:nvSpPr>
        <p:spPr>
          <a:xfrm>
            <a:off x="9951566" y="3169109"/>
            <a:ext cx="12697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Modelo de </a:t>
            </a:r>
          </a:p>
          <a:p>
            <a:r>
              <a:rPr lang="es-ES" dirty="0" smtClean="0"/>
              <a:t>dos Torres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762222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C3981C6-31DD-79EB-19AD-CFBA1AF4B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PROPUESTA DE SOLUCIÓN</a:t>
            </a:r>
            <a:endParaRPr lang="es-E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Imagen 4" descr="Captura de pantalla 2024-09-05 001916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3783" y="1066416"/>
            <a:ext cx="5802284" cy="4731607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CuadroTexto 8"/>
          <p:cNvSpPr txBox="1"/>
          <p:nvPr/>
        </p:nvSpPr>
        <p:spPr>
          <a:xfrm>
            <a:off x="4752200" y="5798023"/>
            <a:ext cx="268545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Modelo Clasificación</a:t>
            </a:r>
          </a:p>
        </p:txBody>
      </p:sp>
      <p:cxnSp>
        <p:nvCxnSpPr>
          <p:cNvPr id="10" name="Conector recto de flecha 9"/>
          <p:cNvCxnSpPr/>
          <p:nvPr/>
        </p:nvCxnSpPr>
        <p:spPr>
          <a:xfrm>
            <a:off x="8631998" y="3666374"/>
            <a:ext cx="123613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CuadroTexto 10"/>
          <p:cNvSpPr txBox="1"/>
          <p:nvPr/>
        </p:nvSpPr>
        <p:spPr>
          <a:xfrm>
            <a:off x="9868131" y="3499924"/>
            <a:ext cx="12697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Modelo de </a:t>
            </a:r>
          </a:p>
          <a:p>
            <a:r>
              <a:rPr lang="es-ES" dirty="0" smtClean="0"/>
              <a:t>dos Torres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2153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C3981C6-31DD-79EB-19AD-CFBA1AF4B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4914207" cy="825046"/>
          </a:xfrm>
        </p:spPr>
        <p:txBody>
          <a:bodyPr/>
          <a:lstStyle/>
          <a:p>
            <a:r>
              <a:rPr lang="es-MX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MODELO CONCEPTUAL</a:t>
            </a:r>
            <a:endParaRPr lang="es-E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88967"/>
            <a:ext cx="12192000" cy="5769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786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C3981C6-31DD-79EB-19AD-CFBA1AF4B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4914207" cy="825046"/>
          </a:xfrm>
        </p:spPr>
        <p:txBody>
          <a:bodyPr/>
          <a:lstStyle/>
          <a:p>
            <a:r>
              <a:rPr lang="es-MX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Casos de uso</a:t>
            </a:r>
            <a:endParaRPr lang="es-E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Captura de pantalla 2024-11-05 02084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042" y="1190172"/>
            <a:ext cx="5315383" cy="5356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65433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C3981C6-31DD-79EB-19AD-CFBA1AF4B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5762105" cy="825046"/>
          </a:xfrm>
        </p:spPr>
        <p:txBody>
          <a:bodyPr/>
          <a:lstStyle/>
          <a:p>
            <a:r>
              <a:rPr lang="es-MX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REQUISITOS FUNCIONALES</a:t>
            </a:r>
            <a:r>
              <a:rPr lang="es-MX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s-E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55AED05D-010A-CC53-93A4-DFF5DD1A3B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3493" y="4438260"/>
            <a:ext cx="2633770" cy="235137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Rectángulo 3"/>
          <p:cNvSpPr/>
          <p:nvPr/>
        </p:nvSpPr>
        <p:spPr>
          <a:xfrm>
            <a:off x="2014449" y="2244437"/>
            <a:ext cx="8792096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s-ES" sz="2800" dirty="0">
                <a:solidFill>
                  <a:schemeClr val="tx1">
                    <a:lumMod val="90000"/>
                    <a:lumOff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Como parte de la ingeniería de requisitos, utilizando técnicas como la entrevista se llegó a 17 requisitos funcionales y 27 no funcionales</a:t>
            </a:r>
            <a:r>
              <a:rPr lang="es-ES" sz="2000" dirty="0">
                <a:solidFill>
                  <a:schemeClr val="tx1">
                    <a:lumMod val="90000"/>
                    <a:lumOff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2000" dirty="0">
              <a:solidFill>
                <a:schemeClr val="tx1">
                  <a:lumMod val="90000"/>
                  <a:lumOff val="1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6490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C3981C6-31DD-79EB-19AD-CFBA1AF4B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4526" y="365126"/>
            <a:ext cx="10575175" cy="825046"/>
          </a:xfrm>
        </p:spPr>
        <p:txBody>
          <a:bodyPr/>
          <a:lstStyle/>
          <a:p>
            <a:r>
              <a:rPr lang="es-MX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DIAGRAMA DE CLASES CON ESTEREOTIPOS WEBS</a:t>
            </a:r>
            <a:endParaRPr lang="es-E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Captura de pantalla 2024-11-05 01351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082" y="993978"/>
            <a:ext cx="11769633" cy="58640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10416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37C1A19-05A2-68F7-DE59-D5D8FFC88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sz="3200" b="1" dirty="0">
                <a:latin typeface="Arial" panose="020B0604020202020204" pitchFamily="34" charset="0"/>
                <a:cs typeface="Arial" panose="020B0604020202020204" pitchFamily="34" charset="0"/>
              </a:rPr>
              <a:t>INTRODUCCIÓN</a:t>
            </a:r>
            <a:endParaRPr lang="es-E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B9DD5271-E3FD-4316-1B9E-1A27071140D9}"/>
              </a:ext>
            </a:extLst>
          </p:cNvPr>
          <p:cNvSpPr txBox="1"/>
          <p:nvPr/>
        </p:nvSpPr>
        <p:spPr>
          <a:xfrm>
            <a:off x="838200" y="1258328"/>
            <a:ext cx="1018125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En Cuba ya existen plataformas que enfrentan este crecimiento de información.</a:t>
            </a:r>
            <a:endParaRPr lang="es-ES" sz="24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3119" y="1820487"/>
            <a:ext cx="7140959" cy="4921134"/>
          </a:xfrm>
          <a:prstGeom prst="rect">
            <a:avLst/>
          </a:prstGeom>
        </p:spPr>
      </p:pic>
      <p:pic>
        <p:nvPicPr>
          <p:cNvPr id="6" name="Graphic 6" descr="Man carrying laptop">
            <a:extLst>
              <a:ext uri="{FF2B5EF4-FFF2-40B4-BE49-F238E27FC236}">
                <a16:creationId xmlns="" xmlns:a16="http://schemas.microsoft.com/office/drawing/2014/main" id="{B6245E9E-2179-E32D-587A-D3AB5034C9E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3716" y="5840723"/>
            <a:ext cx="1198888" cy="900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57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EEA7C20-A72F-C31D-E36B-D26B8B3922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5637415" cy="825046"/>
          </a:xfrm>
        </p:spPr>
        <p:txBody>
          <a:bodyPr/>
          <a:lstStyle/>
          <a:p>
            <a:r>
              <a:rPr lang="es-MX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DISEÑO ARQUITECTÓNICO</a:t>
            </a:r>
            <a:endParaRPr lang="es-E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498" y="4199574"/>
            <a:ext cx="1145234" cy="1237504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1129" y="3127454"/>
            <a:ext cx="1174129" cy="1200642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6143" y="3343576"/>
            <a:ext cx="2066591" cy="1930117"/>
          </a:xfrm>
          <a:prstGeom prst="rect">
            <a:avLst/>
          </a:prstGeom>
        </p:spPr>
      </p:pic>
      <p:pic>
        <p:nvPicPr>
          <p:cNvPr id="11" name="Picture 53">
            <a:extLst>
              <a:ext uri="{FF2B5EF4-FFF2-40B4-BE49-F238E27FC236}">
                <a16:creationId xmlns="" xmlns:a16="http://schemas.microsoft.com/office/drawing/2014/main" id="{1D319545-BCB5-EF2A-9D12-2FE41116937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3619" y="4628103"/>
            <a:ext cx="994240" cy="558942"/>
          </a:xfrm>
          <a:prstGeom prst="rect">
            <a:avLst/>
          </a:prstGeom>
        </p:spPr>
      </p:pic>
      <p:pic>
        <p:nvPicPr>
          <p:cNvPr id="12" name="Picture 59">
            <a:extLst>
              <a:ext uri="{FF2B5EF4-FFF2-40B4-BE49-F238E27FC236}">
                <a16:creationId xmlns="" xmlns:a16="http://schemas.microsoft.com/office/drawing/2014/main" id="{193BFAF8-70E9-6058-167E-6CC0D5E3204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9462" y="3397050"/>
            <a:ext cx="604835" cy="604835"/>
          </a:xfrm>
          <a:prstGeom prst="rect">
            <a:avLst/>
          </a:prstGeom>
        </p:spPr>
      </p:pic>
      <p:pic>
        <p:nvPicPr>
          <p:cNvPr id="13" name="Picture 61">
            <a:extLst>
              <a:ext uri="{FF2B5EF4-FFF2-40B4-BE49-F238E27FC236}">
                <a16:creationId xmlns="" xmlns:a16="http://schemas.microsoft.com/office/drawing/2014/main" id="{E382595F-DB7E-36A8-86CB-9DFDEE41775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3619" y="4001885"/>
            <a:ext cx="1016523" cy="652422"/>
          </a:xfrm>
          <a:prstGeom prst="rect">
            <a:avLst/>
          </a:prstGeom>
        </p:spPr>
      </p:pic>
      <p:sp>
        <p:nvSpPr>
          <p:cNvPr id="14" name="Flecha derecha 13"/>
          <p:cNvSpPr/>
          <p:nvPr/>
        </p:nvSpPr>
        <p:spPr>
          <a:xfrm>
            <a:off x="3553889" y="3956858"/>
            <a:ext cx="565790" cy="242716"/>
          </a:xfrm>
          <a:prstGeom prst="rightArrow">
            <a:avLst/>
          </a:prstGeom>
          <a:solidFill>
            <a:schemeClr val="bg1"/>
          </a:solidFill>
          <a:ln>
            <a:solidFill>
              <a:schemeClr val="tx1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Flecha izquierda 14"/>
          <p:cNvSpPr/>
          <p:nvPr/>
        </p:nvSpPr>
        <p:spPr>
          <a:xfrm>
            <a:off x="3504537" y="4308635"/>
            <a:ext cx="615142" cy="247735"/>
          </a:xfrm>
          <a:prstGeom prst="leftArrow">
            <a:avLst/>
          </a:prstGeom>
          <a:solidFill>
            <a:schemeClr val="bg1"/>
          </a:solidFill>
          <a:ln>
            <a:solidFill>
              <a:schemeClr val="tx1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Flecha derecha 15"/>
          <p:cNvSpPr/>
          <p:nvPr/>
        </p:nvSpPr>
        <p:spPr>
          <a:xfrm>
            <a:off x="7730442" y="3956858"/>
            <a:ext cx="565790" cy="242716"/>
          </a:xfrm>
          <a:prstGeom prst="rightArrow">
            <a:avLst/>
          </a:prstGeom>
          <a:solidFill>
            <a:schemeClr val="bg1"/>
          </a:solidFill>
          <a:ln>
            <a:solidFill>
              <a:schemeClr val="tx1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Flecha izquierda 16"/>
          <p:cNvSpPr/>
          <p:nvPr/>
        </p:nvSpPr>
        <p:spPr>
          <a:xfrm>
            <a:off x="7681090" y="4308635"/>
            <a:ext cx="615142" cy="247735"/>
          </a:xfrm>
          <a:prstGeom prst="leftArrow">
            <a:avLst/>
          </a:prstGeom>
          <a:solidFill>
            <a:schemeClr val="bg1"/>
          </a:solidFill>
          <a:ln>
            <a:solidFill>
              <a:schemeClr val="tx1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CuadroTexto 17"/>
          <p:cNvSpPr txBox="1"/>
          <p:nvPr/>
        </p:nvSpPr>
        <p:spPr>
          <a:xfrm>
            <a:off x="838200" y="2311905"/>
            <a:ext cx="13660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Modelo</a:t>
            </a:r>
            <a:endParaRPr lang="es-E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CuadroTexto 18"/>
          <p:cNvSpPr txBox="1"/>
          <p:nvPr/>
        </p:nvSpPr>
        <p:spPr>
          <a:xfrm>
            <a:off x="4822116" y="2311905"/>
            <a:ext cx="20665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Controlador</a:t>
            </a:r>
            <a:endParaRPr lang="es-E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CuadroTexto 19"/>
          <p:cNvSpPr txBox="1"/>
          <p:nvPr/>
        </p:nvSpPr>
        <p:spPr>
          <a:xfrm>
            <a:off x="9122012" y="2311905"/>
            <a:ext cx="9764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Vista</a:t>
            </a:r>
            <a:endParaRPr lang="es-E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" name="Marcador de contenido 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3600" y="227581"/>
            <a:ext cx="2414898" cy="1358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644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4B31B7A-CF76-0936-8CD8-1FC3F057F4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6"/>
            <a:ext cx="5171902" cy="825046"/>
          </a:xfrm>
        </p:spPr>
        <p:txBody>
          <a:bodyPr/>
          <a:lstStyle/>
          <a:p>
            <a:r>
              <a:rPr lang="es-MX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PATRONES DE DISEÑO </a:t>
            </a:r>
            <a:endParaRPr lang="es-E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="" xmlns:a16="http://schemas.microsoft.com/office/drawing/2014/main" id="{7541AE58-F0D4-68B2-A205-1D529F135583}"/>
              </a:ext>
            </a:extLst>
          </p:cNvPr>
          <p:cNvSpPr/>
          <p:nvPr/>
        </p:nvSpPr>
        <p:spPr>
          <a:xfrm>
            <a:off x="228881" y="2277687"/>
            <a:ext cx="11555933" cy="3342243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9752C43B-851C-9F4D-9BE9-6824AE91FC63}"/>
              </a:ext>
            </a:extLst>
          </p:cNvPr>
          <p:cNvSpPr txBox="1"/>
          <p:nvPr/>
        </p:nvSpPr>
        <p:spPr>
          <a:xfrm>
            <a:off x="1718709" y="2426082"/>
            <a:ext cx="26643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u="sng" dirty="0">
                <a:solidFill>
                  <a:schemeClr val="bg1"/>
                </a:solidFill>
              </a:rPr>
              <a:t>Patrones GRASP</a:t>
            </a:r>
            <a:endParaRPr lang="es-ES" sz="2800" u="sng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0DEBA891-F453-34EE-D694-A63915669F5C}"/>
              </a:ext>
            </a:extLst>
          </p:cNvPr>
          <p:cNvSpPr txBox="1"/>
          <p:nvPr/>
        </p:nvSpPr>
        <p:spPr>
          <a:xfrm>
            <a:off x="7630008" y="2426082"/>
            <a:ext cx="26643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u="sng" dirty="0">
                <a:solidFill>
                  <a:schemeClr val="bg1"/>
                </a:solidFill>
              </a:rPr>
              <a:t>Patrones </a:t>
            </a:r>
            <a:r>
              <a:rPr lang="es-MX" sz="2800" u="sng" dirty="0" err="1" smtClean="0">
                <a:solidFill>
                  <a:schemeClr val="bg1"/>
                </a:solidFill>
              </a:rPr>
              <a:t>GoF</a:t>
            </a:r>
            <a:endParaRPr lang="es-ES" sz="2800" u="sng" dirty="0">
              <a:solidFill>
                <a:schemeClr val="bg1"/>
              </a:solidFill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1718709" y="2949302"/>
            <a:ext cx="11840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>
                <a:solidFill>
                  <a:schemeClr val="bg1"/>
                </a:solidFill>
              </a:rPr>
              <a:t>Experto</a:t>
            </a:r>
            <a:endParaRPr lang="es-ES" sz="2400" dirty="0">
              <a:solidFill>
                <a:schemeClr val="bg1"/>
              </a:solidFill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1718709" y="3430068"/>
            <a:ext cx="12050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>
                <a:solidFill>
                  <a:schemeClr val="bg1"/>
                </a:solidFill>
              </a:rPr>
              <a:t>Creador</a:t>
            </a:r>
            <a:endParaRPr lang="es-ES" sz="2400" dirty="0">
              <a:solidFill>
                <a:schemeClr val="bg1"/>
              </a:solidFill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7650868" y="2949302"/>
            <a:ext cx="14187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>
                <a:solidFill>
                  <a:schemeClr val="bg1"/>
                </a:solidFill>
              </a:rPr>
              <a:t>Singleton</a:t>
            </a:r>
            <a:endParaRPr lang="es-ES" sz="2400" dirty="0">
              <a:solidFill>
                <a:schemeClr val="bg1"/>
              </a:solidFill>
            </a:endParaRPr>
          </a:p>
        </p:txBody>
      </p:sp>
      <p:sp>
        <p:nvSpPr>
          <p:cNvPr id="14" name="CuadroTexto 13"/>
          <p:cNvSpPr txBox="1"/>
          <p:nvPr/>
        </p:nvSpPr>
        <p:spPr>
          <a:xfrm>
            <a:off x="7650868" y="3483646"/>
            <a:ext cx="2458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Template Method</a:t>
            </a:r>
            <a:endParaRPr lang="es-ES" sz="2400" dirty="0">
              <a:solidFill>
                <a:schemeClr val="bg1"/>
              </a:solidFill>
            </a:endParaRPr>
          </a:p>
        </p:txBody>
      </p:sp>
      <p:sp>
        <p:nvSpPr>
          <p:cNvPr id="15" name="CuadroTexto 14"/>
          <p:cNvSpPr txBox="1"/>
          <p:nvPr/>
        </p:nvSpPr>
        <p:spPr>
          <a:xfrm>
            <a:off x="1718709" y="3891733"/>
            <a:ext cx="17302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>
                <a:solidFill>
                  <a:schemeClr val="bg1"/>
                </a:solidFill>
              </a:rPr>
              <a:t>Controlador</a:t>
            </a:r>
            <a:endParaRPr lang="es-E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4203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4B31B7A-CF76-0936-8CD8-1FC3F057F4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6"/>
            <a:ext cx="5171902" cy="825046"/>
          </a:xfrm>
        </p:spPr>
        <p:txBody>
          <a:bodyPr/>
          <a:lstStyle/>
          <a:p>
            <a:r>
              <a:rPr lang="es-MX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PATRONES DE DISEÑO </a:t>
            </a:r>
            <a:endParaRPr lang="es-E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ángulo 4"/>
          <p:cNvSpPr/>
          <p:nvPr/>
        </p:nvSpPr>
        <p:spPr>
          <a:xfrm>
            <a:off x="1185573" y="3586225"/>
            <a:ext cx="159691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Experto</a:t>
            </a:r>
            <a:endParaRPr lang="es-ES" sz="3200" dirty="0"/>
          </a:p>
        </p:txBody>
      </p:sp>
      <p:pic>
        <p:nvPicPr>
          <p:cNvPr id="12" name="Imagen 11" descr="Captura de pantalla 2024-09-14 215340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9857" y="1190172"/>
            <a:ext cx="8075699" cy="537688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49196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4B31B7A-CF76-0936-8CD8-1FC3F057F4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6"/>
            <a:ext cx="5171902" cy="825046"/>
          </a:xfrm>
        </p:spPr>
        <p:txBody>
          <a:bodyPr/>
          <a:lstStyle/>
          <a:p>
            <a:r>
              <a:rPr lang="es-MX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PATRONES DE DISEÑO </a:t>
            </a:r>
            <a:endParaRPr lang="es-E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ángulo 4"/>
          <p:cNvSpPr/>
          <p:nvPr/>
        </p:nvSpPr>
        <p:spPr>
          <a:xfrm>
            <a:off x="628620" y="3586225"/>
            <a:ext cx="232467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err="1" smtClean="0">
                <a:solidFill>
                  <a:schemeClr val="tx1">
                    <a:lumMod val="90000"/>
                    <a:lumOff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Controlador</a:t>
            </a:r>
            <a:endParaRPr lang="es-ES" sz="3200" dirty="0"/>
          </a:p>
        </p:txBody>
      </p:sp>
      <p:pic>
        <p:nvPicPr>
          <p:cNvPr id="3074" name="Picture 2" descr="Captura de pantalla 2024-11-05 04414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8637" y="1254678"/>
            <a:ext cx="8251364" cy="52478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37533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4B31B7A-CF76-0936-8CD8-1FC3F057F4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6"/>
            <a:ext cx="5171902" cy="825046"/>
          </a:xfrm>
        </p:spPr>
        <p:txBody>
          <a:bodyPr/>
          <a:lstStyle/>
          <a:p>
            <a:r>
              <a:rPr lang="es-MX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PATRONES DE DISEÑO </a:t>
            </a:r>
            <a:endParaRPr lang="es-E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ángulo 4"/>
          <p:cNvSpPr/>
          <p:nvPr/>
        </p:nvSpPr>
        <p:spPr>
          <a:xfrm>
            <a:off x="1486402" y="3144924"/>
            <a:ext cx="332597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Template Method</a:t>
            </a:r>
            <a:endParaRPr lang="es-ES" sz="3200" dirty="0"/>
          </a:p>
        </p:txBody>
      </p:sp>
      <p:pic>
        <p:nvPicPr>
          <p:cNvPr id="6" name="Imagen 5" descr="fYd0OQzNq5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0103" y="182880"/>
            <a:ext cx="4846320" cy="65088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16680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78F1E4C-8FC0-8582-336C-6506E7DDCE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3999807" cy="825046"/>
          </a:xfrm>
        </p:spPr>
        <p:txBody>
          <a:bodyPr/>
          <a:lstStyle/>
          <a:p>
            <a:r>
              <a:rPr lang="es-MX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CONCLUSIONES</a:t>
            </a:r>
            <a:r>
              <a:rPr lang="es-MX" dirty="0" smtClean="0"/>
              <a:t> </a:t>
            </a:r>
            <a:endParaRPr lang="es-ES" dirty="0"/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9FB72B4B-324E-A7FD-4EF4-03350912029E}"/>
              </a:ext>
            </a:extLst>
          </p:cNvPr>
          <p:cNvSpPr txBox="1"/>
          <p:nvPr/>
        </p:nvSpPr>
        <p:spPr>
          <a:xfrm>
            <a:off x="838201" y="1229895"/>
            <a:ext cx="1037794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endParaRPr lang="es-E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Dado el estudio del marco teórico se logró llegar a una solución que cumpla todas las necesidades establecidas por el cliente y la descripción del Sistema de solución permitió 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tener un amplio entendimiento </a:t>
            </a:r>
            <a:r>
              <a:rPr lang="es-E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del 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mismo.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Con la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definición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de la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arquitectura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, los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patrones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dise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ño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y los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estándares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codificación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se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logró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el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empleo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buenas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prácticas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para la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implementación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del Sistema de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recomendaciones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s-E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6868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2824935" y="2795700"/>
            <a:ext cx="7830156" cy="1266599"/>
          </a:xfrm>
        </p:spPr>
        <p:txBody>
          <a:bodyPr>
            <a:normAutofit fontScale="90000"/>
          </a:bodyPr>
          <a:lstStyle/>
          <a:p>
            <a:pPr algn="ctr"/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Implementación de un Sistema de Recomendación basado en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Deep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Learning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para las plataformas del proyecto z17.</a:t>
            </a:r>
            <a:r>
              <a:rPr lang="es-MX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10"/>
          </p:nvPr>
        </p:nvSpPr>
        <p:spPr>
          <a:xfrm>
            <a:off x="6132945" y="4764504"/>
            <a:ext cx="5385545" cy="1341326"/>
          </a:xfrm>
        </p:spPr>
        <p:txBody>
          <a:bodyPr/>
          <a:lstStyle/>
          <a:p>
            <a:r>
              <a:rPr lang="es-MX" dirty="0" smtClean="0">
                <a:latin typeface="Arial" panose="020B0604020202020204" pitchFamily="34" charset="0"/>
                <a:cs typeface="Arial" panose="020B0604020202020204" pitchFamily="34" charset="0"/>
              </a:rPr>
              <a:t>Tutor: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mSc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Yadier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Perdomo Cuevas</a:t>
            </a:r>
            <a:r>
              <a:rPr lang="es-MX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msc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Aneyty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Martin García</a:t>
            </a:r>
            <a:r>
              <a:rPr lang="es-MX" dirty="0" smtClean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</a:p>
          <a:p>
            <a:endParaRPr lang="es-MX" dirty="0"/>
          </a:p>
        </p:txBody>
      </p:sp>
      <p:sp>
        <p:nvSpPr>
          <p:cNvPr id="6" name="Marcador de texto 4"/>
          <p:cNvSpPr txBox="1"/>
          <p:nvPr/>
        </p:nvSpPr>
        <p:spPr>
          <a:xfrm>
            <a:off x="3169235" y="1192919"/>
            <a:ext cx="6870051" cy="900576"/>
          </a:xfrm>
          <a:prstGeom prst="rect">
            <a:avLst/>
          </a:prstGeom>
        </p:spPr>
        <p:txBody>
          <a:bodyPr anchor="t"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Trabajo de Diploma para optar por el título de</a:t>
            </a:r>
          </a:p>
          <a:p>
            <a:pPr algn="ctr"/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 Ingeniero en Ciencias Inform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áticas</a:t>
            </a:r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s-MX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Marcador de texto 4"/>
          <p:cNvSpPr txBox="1"/>
          <p:nvPr/>
        </p:nvSpPr>
        <p:spPr>
          <a:xfrm>
            <a:off x="934951" y="4764504"/>
            <a:ext cx="3784133" cy="1419346"/>
          </a:xfrm>
          <a:prstGeom prst="rect">
            <a:avLst/>
          </a:prstGeom>
        </p:spPr>
        <p:txBody>
          <a:bodyPr anchor="t"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Autor:</a:t>
            </a:r>
          </a:p>
          <a:p>
            <a:pPr algn="l"/>
            <a:r>
              <a:rPr lang="es-MX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Alejandro Figueroa Rodríguez</a:t>
            </a:r>
            <a:endParaRPr lang="es-MX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E3095B1E-BDCF-BACE-678A-C4C56B960B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954" y="895738"/>
            <a:ext cx="1765064" cy="1782147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sz="3200" b="1" dirty="0">
                <a:latin typeface="Arial" panose="020B0604020202020204" pitchFamily="34" charset="0"/>
                <a:cs typeface="Arial" panose="020B0604020202020204" pitchFamily="34" charset="0"/>
              </a:rPr>
              <a:t>PROBLEMÁTICA</a:t>
            </a:r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Graphic 6" descr="Man carrying laptop">
            <a:extLst>
              <a:ext uri="{FF2B5EF4-FFF2-40B4-BE49-F238E27FC236}">
                <a16:creationId xmlns="" xmlns:a16="http://schemas.microsoft.com/office/drawing/2014/main" id="{B6245E9E-2179-E32D-587A-D3AB5034C9E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8756" y="5898912"/>
            <a:ext cx="1198888" cy="900898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8772" y="4675212"/>
            <a:ext cx="1821860" cy="182186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817" y="2099602"/>
            <a:ext cx="1895032" cy="1895032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304" y="1998858"/>
            <a:ext cx="2084365" cy="2084365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3895" y="3989247"/>
            <a:ext cx="2606580" cy="2606580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>
            <a:off x="3838772" y="4083223"/>
            <a:ext cx="23615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Personalización</a:t>
            </a:r>
            <a:endParaRPr lang="es-E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6436627" y="1268605"/>
            <a:ext cx="242726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Preferencias de </a:t>
            </a:r>
          </a:p>
          <a:p>
            <a:pPr algn="ctr"/>
            <a:r>
              <a:rPr lang="es-E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los usuarios</a:t>
            </a:r>
            <a:endParaRPr lang="es-E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ángulo 10"/>
          <p:cNvSpPr/>
          <p:nvPr/>
        </p:nvSpPr>
        <p:spPr>
          <a:xfrm>
            <a:off x="238756" y="1390202"/>
            <a:ext cx="385073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Visibilidad limitada de </a:t>
            </a:r>
            <a:endParaRPr lang="es-ES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s-E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contenido 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menos conocido</a:t>
            </a:r>
          </a:p>
        </p:txBody>
      </p:sp>
      <p:sp>
        <p:nvSpPr>
          <p:cNvPr id="13" name="CuadroTexto 12"/>
          <p:cNvSpPr txBox="1"/>
          <p:nvPr/>
        </p:nvSpPr>
        <p:spPr>
          <a:xfrm>
            <a:off x="9354302" y="3986196"/>
            <a:ext cx="19159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Rendimiento</a:t>
            </a:r>
            <a:endParaRPr lang="es-E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C17A288-CEE4-E550-315F-523458F13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sz="3200" b="1" dirty="0">
                <a:latin typeface="Arial" panose="020B0604020202020204" pitchFamily="34" charset="0"/>
                <a:cs typeface="Arial" panose="020B0604020202020204" pitchFamily="34" charset="0"/>
              </a:rPr>
              <a:t>PROBLEMA A RESOLVER</a:t>
            </a:r>
            <a:endParaRPr lang="es-E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B5CBC70C-2E77-9856-6AF9-1BD96E995B81}"/>
              </a:ext>
            </a:extLst>
          </p:cNvPr>
          <p:cNvSpPr txBox="1"/>
          <p:nvPr/>
        </p:nvSpPr>
        <p:spPr>
          <a:xfrm>
            <a:off x="854529" y="1190172"/>
            <a:ext cx="10253738" cy="22307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es-ES" sz="3200" dirty="0">
                <a:latin typeface="Arial" panose="020B0604020202020204" pitchFamily="34" charset="0"/>
                <a:cs typeface="Arial" panose="020B0604020202020204" pitchFamily="34" charset="0"/>
              </a:rPr>
              <a:t>¿Cómo contribuir al mejoramiento de la personalización y visibilidad del contenido en las plataformas del proyecto Z17?</a:t>
            </a:r>
            <a:endParaRPr lang="es-ES" sz="3200" kern="5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="" xmlns:a16="http://schemas.microsoft.com/office/drawing/2014/main" id="{560311C8-B71C-13D4-19B4-87053E53AE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0817" y="4023376"/>
            <a:ext cx="2457450" cy="18573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Graphic 6" descr="Man carrying laptop">
            <a:extLst>
              <a:ext uri="{FF2B5EF4-FFF2-40B4-BE49-F238E27FC236}">
                <a16:creationId xmlns="" xmlns:a16="http://schemas.microsoft.com/office/drawing/2014/main" id="{B6245E9E-2179-E32D-587A-D3AB5034C9E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6719" y="5867778"/>
            <a:ext cx="1198888" cy="900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090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838200" y="365126"/>
            <a:ext cx="8571807" cy="825046"/>
          </a:xfrm>
        </p:spPr>
        <p:txBody>
          <a:bodyPr/>
          <a:lstStyle/>
          <a:p>
            <a:r>
              <a:rPr lang="es-MX" sz="3200" b="1" dirty="0">
                <a:latin typeface="Arial" panose="020B0604020202020204" pitchFamily="34" charset="0"/>
                <a:cs typeface="Arial" panose="020B0604020202020204" pitchFamily="34" charset="0"/>
              </a:rPr>
              <a:t>DISEÑO TEÓRICO DE LA INVESTIGACIÓN</a:t>
            </a:r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Marcador de texto 1"/>
          <p:cNvSpPr>
            <a:spLocks noGrp="1"/>
          </p:cNvSpPr>
          <p:nvPr>
            <p:ph type="body" sz="quarter" idx="11"/>
          </p:nvPr>
        </p:nvSpPr>
        <p:spPr>
          <a:xfrm>
            <a:off x="1277444" y="1711704"/>
            <a:ext cx="10439400" cy="576441"/>
          </a:xfrm>
          <a:ln>
            <a:solidFill>
              <a:schemeClr val="bg1"/>
            </a:solidFill>
          </a:ln>
        </p:spPr>
        <p:txBody>
          <a:bodyPr>
            <a:noAutofit/>
          </a:bodyPr>
          <a:lstStyle/>
          <a:p>
            <a:pPr marL="0" indent="0" algn="just">
              <a:lnSpc>
                <a:spcPct val="150000"/>
              </a:lnSpc>
              <a:spcAft>
                <a:spcPts val="800"/>
              </a:spcAft>
              <a:buNone/>
            </a:pPr>
            <a:r>
              <a:rPr lang="es-ES" sz="2400" kern="100" dirty="0" smtClean="0">
                <a:latin typeface="Arial" panose="020B0604020202020204" pitchFamily="34" charset="0"/>
                <a:cs typeface="Arial" panose="020B0604020202020204" pitchFamily="34" charset="0"/>
              </a:rPr>
              <a:t>Los Sistemas de Recomendaciones.</a:t>
            </a:r>
          </a:p>
          <a:p>
            <a:pPr marL="0" indent="0" algn="just">
              <a:lnSpc>
                <a:spcPct val="150000"/>
              </a:lnSpc>
              <a:spcAft>
                <a:spcPts val="800"/>
              </a:spcAft>
              <a:buNone/>
            </a:pPr>
            <a:endParaRPr lang="en-US" sz="2400" kern="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Marcador de texto 5"/>
          <p:cNvSpPr>
            <a:spLocks noGrp="1"/>
          </p:cNvSpPr>
          <p:nvPr>
            <p:ph type="body" sz="quarter" idx="12"/>
          </p:nvPr>
        </p:nvSpPr>
        <p:spPr>
          <a:xfrm>
            <a:off x="1239344" y="1396181"/>
            <a:ext cx="10439400" cy="431942"/>
          </a:xfrm>
        </p:spPr>
        <p:txBody>
          <a:bodyPr/>
          <a:lstStyle/>
          <a:p>
            <a:r>
              <a:rPr lang="es-MX" dirty="0">
                <a:solidFill>
                  <a:schemeClr val="tx1">
                    <a:lumMod val="90000"/>
                    <a:lumOff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Objeto de estudio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Marcador de texto 5"/>
          <p:cNvSpPr txBox="1"/>
          <p:nvPr/>
        </p:nvSpPr>
        <p:spPr>
          <a:xfrm>
            <a:off x="1272097" y="2445376"/>
            <a:ext cx="10439400" cy="432736"/>
          </a:xfrm>
          <a:prstGeom prst="rect">
            <a:avLst/>
          </a:prstGeom>
        </p:spPr>
        <p:txBody>
          <a:bodyPr/>
          <a:lstStyle>
            <a:lvl1pPr marL="0" indent="0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Font typeface="Arial" panose="020B0604020202020204" pitchFamily="34" charset="0"/>
              <a:buNone/>
              <a:defRPr sz="24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dirty="0">
                <a:solidFill>
                  <a:schemeClr val="tx1">
                    <a:lumMod val="90000"/>
                    <a:lumOff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Objetivo general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Marcador de texto 1"/>
          <p:cNvSpPr txBox="1"/>
          <p:nvPr/>
        </p:nvSpPr>
        <p:spPr>
          <a:xfrm>
            <a:off x="1239344" y="2797109"/>
            <a:ext cx="9908731" cy="169672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s-ES" sz="20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s-ES" sz="18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s-ES" sz="16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s-ES" sz="14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s-MX" sz="14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50000"/>
              </a:lnSpc>
              <a:spcAft>
                <a:spcPts val="800"/>
              </a:spcAft>
              <a:buNone/>
            </a:pP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Desarrollar un sistema de recomendaciones que contribuya al mejoramiento de la  personalización y visibilidad del contenido en las plataformas del proyecto Z17. </a:t>
            </a:r>
            <a:endParaRPr lang="en-US" sz="2400" kern="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Marcador de texto 5"/>
          <p:cNvSpPr txBox="1"/>
          <p:nvPr/>
        </p:nvSpPr>
        <p:spPr>
          <a:xfrm>
            <a:off x="1272097" y="4553399"/>
            <a:ext cx="10439400" cy="432736"/>
          </a:xfrm>
          <a:prstGeom prst="rect">
            <a:avLst/>
          </a:prstGeom>
        </p:spPr>
        <p:txBody>
          <a:bodyPr/>
          <a:lstStyle>
            <a:lvl1pPr marL="0" indent="0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Font typeface="Arial" panose="020B0604020202020204" pitchFamily="34" charset="0"/>
              <a:buNone/>
              <a:defRPr sz="24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dirty="0">
                <a:solidFill>
                  <a:schemeClr val="tx1">
                    <a:lumMod val="90000"/>
                    <a:lumOff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Campo de acción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Marcador de texto 1"/>
          <p:cNvSpPr txBox="1"/>
          <p:nvPr/>
        </p:nvSpPr>
        <p:spPr>
          <a:xfrm>
            <a:off x="1272097" y="4986134"/>
            <a:ext cx="9875978" cy="93862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s-ES" sz="20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s-ES" sz="18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s-ES" sz="16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s-ES" sz="14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s-MX" sz="14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50000"/>
              </a:lnSpc>
              <a:spcAft>
                <a:spcPts val="800"/>
              </a:spcAft>
              <a:buNone/>
            </a:pP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El Sistema de recomendación para las plataformas Picta, Todus y Apklis.</a:t>
            </a:r>
            <a:endParaRPr lang="es-ES" sz="2400" kern="1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grpSp>
        <p:nvGrpSpPr>
          <p:cNvPr id="11" name="Gráfico 489"/>
          <p:cNvGrpSpPr/>
          <p:nvPr/>
        </p:nvGrpSpPr>
        <p:grpSpPr>
          <a:xfrm>
            <a:off x="930351" y="4553399"/>
            <a:ext cx="341746" cy="412523"/>
            <a:chOff x="8606718" y="1445459"/>
            <a:chExt cx="609600" cy="914400"/>
          </a:xfrm>
          <a:solidFill>
            <a:schemeClr val="tx1">
              <a:lumMod val="90000"/>
              <a:lumOff val="10000"/>
            </a:schemeClr>
          </a:solidFill>
        </p:grpSpPr>
        <p:sp>
          <p:nvSpPr>
            <p:cNvPr id="12" name="Forma libre: forma 15"/>
            <p:cNvSpPr/>
            <p:nvPr/>
          </p:nvSpPr>
          <p:spPr>
            <a:xfrm>
              <a:off x="8606801" y="1814476"/>
              <a:ext cx="533400" cy="533400"/>
            </a:xfrm>
            <a:custGeom>
              <a:avLst/>
              <a:gdLst>
                <a:gd name="connsiteX0" fmla="*/ 523792 w 533400"/>
                <a:gd name="connsiteY0" fmla="*/ 395364 h 533400"/>
                <a:gd name="connsiteX1" fmla="*/ 367868 w 533400"/>
                <a:gd name="connsiteY1" fmla="*/ 86469 h 533400"/>
                <a:gd name="connsiteX2" fmla="*/ 357099 w 533400"/>
                <a:gd name="connsiteY2" fmla="*/ 11127 h 533400"/>
                <a:gd name="connsiteX3" fmla="*/ 281757 w 533400"/>
                <a:gd name="connsiteY3" fmla="*/ 21895 h 533400"/>
                <a:gd name="connsiteX4" fmla="*/ 292526 w 533400"/>
                <a:gd name="connsiteY4" fmla="*/ 97237 h 533400"/>
                <a:gd name="connsiteX5" fmla="*/ 325386 w 533400"/>
                <a:gd name="connsiteY5" fmla="*/ 107995 h 533400"/>
                <a:gd name="connsiteX6" fmla="*/ 481025 w 533400"/>
                <a:gd name="connsiteY6" fmla="*/ 416986 h 533400"/>
                <a:gd name="connsiteX7" fmla="*/ 458736 w 533400"/>
                <a:gd name="connsiteY7" fmla="*/ 488233 h 533400"/>
                <a:gd name="connsiteX8" fmla="*/ 387137 w 533400"/>
                <a:gd name="connsiteY8" fmla="*/ 466258 h 533400"/>
                <a:gd name="connsiteX9" fmla="*/ 386727 w 533400"/>
                <a:gd name="connsiteY9" fmla="*/ 465468 h 533400"/>
                <a:gd name="connsiteX10" fmla="*/ 261092 w 533400"/>
                <a:gd name="connsiteY10" fmla="*/ 217818 h 533400"/>
                <a:gd name="connsiteX11" fmla="*/ 229425 w 533400"/>
                <a:gd name="connsiteY11" fmla="*/ 207180 h 533400"/>
                <a:gd name="connsiteX12" fmla="*/ 224802 w 533400"/>
                <a:gd name="connsiteY12" fmla="*/ 210198 h 533400"/>
                <a:gd name="connsiteX13" fmla="*/ 77641 w 533400"/>
                <a:gd name="connsiteY13" fmla="*/ 330690 h 533400"/>
                <a:gd name="connsiteX14" fmla="*/ 77641 w 533400"/>
                <a:gd name="connsiteY14" fmla="*/ 102090 h 533400"/>
                <a:gd name="connsiteX15" fmla="*/ 102090 w 533400"/>
                <a:gd name="connsiteY15" fmla="*/ 30016 h 533400"/>
                <a:gd name="connsiteX16" fmla="*/ 30016 w 533400"/>
                <a:gd name="connsiteY16" fmla="*/ 5567 h 533400"/>
                <a:gd name="connsiteX17" fmla="*/ 5567 w 533400"/>
                <a:gd name="connsiteY17" fmla="*/ 77641 h 533400"/>
                <a:gd name="connsiteX18" fmla="*/ 30016 w 533400"/>
                <a:gd name="connsiteY18" fmla="*/ 102090 h 533400"/>
                <a:gd name="connsiteX19" fmla="*/ 30016 w 533400"/>
                <a:gd name="connsiteY19" fmla="*/ 381077 h 533400"/>
                <a:gd name="connsiteX20" fmla="*/ 54039 w 533400"/>
                <a:gd name="connsiteY20" fmla="*/ 404869 h 533400"/>
                <a:gd name="connsiteX21" fmla="*/ 69068 w 533400"/>
                <a:gd name="connsiteY21" fmla="*/ 399460 h 533400"/>
                <a:gd name="connsiteX22" fmla="*/ 232136 w 533400"/>
                <a:gd name="connsiteY22" fmla="*/ 266110 h 533400"/>
                <a:gd name="connsiteX23" fmla="*/ 344246 w 533400"/>
                <a:gd name="connsiteY23" fmla="*/ 486614 h 533400"/>
                <a:gd name="connsiteX24" fmla="*/ 403586 w 533400"/>
                <a:gd name="connsiteY24" fmla="*/ 537001 h 533400"/>
                <a:gd name="connsiteX25" fmla="*/ 434066 w 533400"/>
                <a:gd name="connsiteY25" fmla="*/ 541764 h 533400"/>
                <a:gd name="connsiteX26" fmla="*/ 534832 w 533400"/>
                <a:gd name="connsiteY26" fmla="*/ 441362 h 533400"/>
                <a:gd name="connsiteX27" fmla="*/ 523792 w 533400"/>
                <a:gd name="connsiteY27" fmla="*/ 395364 h 533400"/>
                <a:gd name="connsiteX28" fmla="*/ 325005 w 533400"/>
                <a:gd name="connsiteY28" fmla="*/ 70752 h 533400"/>
                <a:gd name="connsiteX29" fmla="*/ 308527 w 533400"/>
                <a:gd name="connsiteY29" fmla="*/ 54274 h 533400"/>
                <a:gd name="connsiteX30" fmla="*/ 325005 w 533400"/>
                <a:gd name="connsiteY30" fmla="*/ 37796 h 533400"/>
                <a:gd name="connsiteX31" fmla="*/ 341483 w 533400"/>
                <a:gd name="connsiteY31" fmla="*/ 54274 h 533400"/>
                <a:gd name="connsiteX32" fmla="*/ 325005 w 533400"/>
                <a:gd name="connsiteY32" fmla="*/ 70752 h 533400"/>
                <a:gd name="connsiteX33" fmla="*/ 53828 w 533400"/>
                <a:gd name="connsiteY33" fmla="*/ 70752 h 533400"/>
                <a:gd name="connsiteX34" fmla="*/ 37350 w 533400"/>
                <a:gd name="connsiteY34" fmla="*/ 54274 h 533400"/>
                <a:gd name="connsiteX35" fmla="*/ 53828 w 533400"/>
                <a:gd name="connsiteY35" fmla="*/ 37796 h 533400"/>
                <a:gd name="connsiteX36" fmla="*/ 70307 w 533400"/>
                <a:gd name="connsiteY36" fmla="*/ 54274 h 533400"/>
                <a:gd name="connsiteX37" fmla="*/ 53828 w 533400"/>
                <a:gd name="connsiteY37" fmla="*/ 70752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533400" h="533400">
                  <a:moveTo>
                    <a:pt x="523792" y="395364"/>
                  </a:moveTo>
                  <a:lnTo>
                    <a:pt x="367868" y="86469"/>
                  </a:lnTo>
                  <a:cubicBezTo>
                    <a:pt x="385699" y="62690"/>
                    <a:pt x="380878" y="28958"/>
                    <a:pt x="357099" y="11127"/>
                  </a:cubicBezTo>
                  <a:cubicBezTo>
                    <a:pt x="333320" y="-6705"/>
                    <a:pt x="299588" y="-1884"/>
                    <a:pt x="281757" y="21895"/>
                  </a:cubicBezTo>
                  <a:cubicBezTo>
                    <a:pt x="263925" y="45674"/>
                    <a:pt x="268747" y="79406"/>
                    <a:pt x="292526" y="97237"/>
                  </a:cubicBezTo>
                  <a:cubicBezTo>
                    <a:pt x="301997" y="104340"/>
                    <a:pt x="313547" y="108121"/>
                    <a:pt x="325386" y="107995"/>
                  </a:cubicBezTo>
                  <a:lnTo>
                    <a:pt x="481025" y="416986"/>
                  </a:lnTo>
                  <a:cubicBezTo>
                    <a:pt x="494386" y="442829"/>
                    <a:pt x="484443" y="474612"/>
                    <a:pt x="458736" y="488233"/>
                  </a:cubicBezTo>
                  <a:cubicBezTo>
                    <a:pt x="432896" y="501936"/>
                    <a:pt x="400840" y="492098"/>
                    <a:pt x="387137" y="466258"/>
                  </a:cubicBezTo>
                  <a:cubicBezTo>
                    <a:pt x="386998" y="465996"/>
                    <a:pt x="386862" y="465733"/>
                    <a:pt x="386727" y="465468"/>
                  </a:cubicBezTo>
                  <a:lnTo>
                    <a:pt x="261092" y="217818"/>
                  </a:lnTo>
                  <a:cubicBezTo>
                    <a:pt x="255285" y="206136"/>
                    <a:pt x="241107" y="201373"/>
                    <a:pt x="229425" y="207180"/>
                  </a:cubicBezTo>
                  <a:cubicBezTo>
                    <a:pt x="227771" y="208002"/>
                    <a:pt x="226220" y="209015"/>
                    <a:pt x="224802" y="210198"/>
                  </a:cubicBezTo>
                  <a:lnTo>
                    <a:pt x="77641" y="330690"/>
                  </a:lnTo>
                  <a:lnTo>
                    <a:pt x="77641" y="102090"/>
                  </a:lnTo>
                  <a:cubicBezTo>
                    <a:pt x="104295" y="88938"/>
                    <a:pt x="115241" y="56670"/>
                    <a:pt x="102090" y="30016"/>
                  </a:cubicBezTo>
                  <a:cubicBezTo>
                    <a:pt x="88938" y="3362"/>
                    <a:pt x="56670" y="-7584"/>
                    <a:pt x="30016" y="5567"/>
                  </a:cubicBezTo>
                  <a:cubicBezTo>
                    <a:pt x="3362" y="18718"/>
                    <a:pt x="-7584" y="50987"/>
                    <a:pt x="5567" y="77641"/>
                  </a:cubicBezTo>
                  <a:cubicBezTo>
                    <a:pt x="10805" y="88258"/>
                    <a:pt x="19399" y="96851"/>
                    <a:pt x="30016" y="102090"/>
                  </a:cubicBezTo>
                  <a:lnTo>
                    <a:pt x="30016" y="381077"/>
                  </a:lnTo>
                  <a:cubicBezTo>
                    <a:pt x="30080" y="394281"/>
                    <a:pt x="40835" y="404932"/>
                    <a:pt x="54039" y="404869"/>
                  </a:cubicBezTo>
                  <a:cubicBezTo>
                    <a:pt x="59521" y="404842"/>
                    <a:pt x="64827" y="402933"/>
                    <a:pt x="69068" y="399460"/>
                  </a:cubicBezTo>
                  <a:lnTo>
                    <a:pt x="232136" y="266110"/>
                  </a:lnTo>
                  <a:lnTo>
                    <a:pt x="344246" y="486614"/>
                  </a:lnTo>
                  <a:cubicBezTo>
                    <a:pt x="356383" y="510755"/>
                    <a:pt x="377797" y="528938"/>
                    <a:pt x="403586" y="537001"/>
                  </a:cubicBezTo>
                  <a:cubicBezTo>
                    <a:pt x="413445" y="540127"/>
                    <a:pt x="423723" y="541733"/>
                    <a:pt x="434066" y="541764"/>
                  </a:cubicBezTo>
                  <a:cubicBezTo>
                    <a:pt x="489617" y="541864"/>
                    <a:pt x="534731" y="496912"/>
                    <a:pt x="534832" y="441362"/>
                  </a:cubicBezTo>
                  <a:cubicBezTo>
                    <a:pt x="534861" y="425370"/>
                    <a:pt x="531076" y="409601"/>
                    <a:pt x="523792" y="395364"/>
                  </a:cubicBezTo>
                  <a:close/>
                  <a:moveTo>
                    <a:pt x="325005" y="70752"/>
                  </a:moveTo>
                  <a:cubicBezTo>
                    <a:pt x="315904" y="70752"/>
                    <a:pt x="308527" y="63375"/>
                    <a:pt x="308527" y="54274"/>
                  </a:cubicBezTo>
                  <a:cubicBezTo>
                    <a:pt x="308527" y="45173"/>
                    <a:pt x="315904" y="37796"/>
                    <a:pt x="325005" y="37796"/>
                  </a:cubicBezTo>
                  <a:cubicBezTo>
                    <a:pt x="334106" y="37796"/>
                    <a:pt x="341483" y="45173"/>
                    <a:pt x="341483" y="54274"/>
                  </a:cubicBezTo>
                  <a:cubicBezTo>
                    <a:pt x="341483" y="63375"/>
                    <a:pt x="334106" y="70752"/>
                    <a:pt x="325005" y="70752"/>
                  </a:cubicBezTo>
                  <a:close/>
                  <a:moveTo>
                    <a:pt x="53828" y="70752"/>
                  </a:moveTo>
                  <a:cubicBezTo>
                    <a:pt x="44728" y="70752"/>
                    <a:pt x="37350" y="63375"/>
                    <a:pt x="37350" y="54274"/>
                  </a:cubicBezTo>
                  <a:cubicBezTo>
                    <a:pt x="37350" y="45173"/>
                    <a:pt x="44728" y="37796"/>
                    <a:pt x="53828" y="37796"/>
                  </a:cubicBezTo>
                  <a:cubicBezTo>
                    <a:pt x="62929" y="37796"/>
                    <a:pt x="70307" y="45173"/>
                    <a:pt x="70307" y="54274"/>
                  </a:cubicBezTo>
                  <a:cubicBezTo>
                    <a:pt x="70307" y="63375"/>
                    <a:pt x="62929" y="70752"/>
                    <a:pt x="53828" y="70752"/>
                  </a:cubicBezTo>
                  <a:close/>
                </a:path>
              </a:pathLst>
            </a:custGeom>
            <a:grpFill/>
            <a:ln w="9525" cap="flat">
              <a:solidFill>
                <a:schemeClr val="tx1">
                  <a:lumMod val="90000"/>
                  <a:lumOff val="1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MX" dirty="0">
                <a:solidFill>
                  <a:schemeClr val="tx1">
                    <a:lumMod val="90000"/>
                    <a:lumOff val="10000"/>
                  </a:schemeClr>
                </a:solidFill>
              </a:endParaRPr>
            </a:p>
          </p:txBody>
        </p:sp>
        <p:sp>
          <p:nvSpPr>
            <p:cNvPr id="13" name="Forma libre: forma 16"/>
            <p:cNvSpPr/>
            <p:nvPr/>
          </p:nvSpPr>
          <p:spPr>
            <a:xfrm>
              <a:off x="8606706" y="1445440"/>
              <a:ext cx="600075" cy="476250"/>
            </a:xfrm>
            <a:custGeom>
              <a:avLst/>
              <a:gdLst>
                <a:gd name="connsiteX0" fmla="*/ 585228 w 600075"/>
                <a:gd name="connsiteY0" fmla="*/ 381019 h 476250"/>
                <a:gd name="connsiteX1" fmla="*/ 528840 w 600075"/>
                <a:gd name="connsiteY1" fmla="*/ 374161 h 476250"/>
                <a:gd name="connsiteX2" fmla="*/ 68878 w 600075"/>
                <a:gd name="connsiteY2" fmla="*/ 5258 h 476250"/>
                <a:gd name="connsiteX3" fmla="*/ 35269 w 600075"/>
                <a:gd name="connsiteY3" fmla="*/ 8951 h 476250"/>
                <a:gd name="connsiteX4" fmla="*/ 30016 w 600075"/>
                <a:gd name="connsiteY4" fmla="*/ 24308 h 476250"/>
                <a:gd name="connsiteX5" fmla="*/ 30016 w 600075"/>
                <a:gd name="connsiteY5" fmla="*/ 228619 h 476250"/>
                <a:gd name="connsiteX6" fmla="*/ 5567 w 600075"/>
                <a:gd name="connsiteY6" fmla="*/ 300693 h 476250"/>
                <a:gd name="connsiteX7" fmla="*/ 77641 w 600075"/>
                <a:gd name="connsiteY7" fmla="*/ 325142 h 476250"/>
                <a:gd name="connsiteX8" fmla="*/ 102090 w 600075"/>
                <a:gd name="connsiteY8" fmla="*/ 253068 h 476250"/>
                <a:gd name="connsiteX9" fmla="*/ 77641 w 600075"/>
                <a:gd name="connsiteY9" fmla="*/ 228619 h 476250"/>
                <a:gd name="connsiteX10" fmla="*/ 77641 w 600075"/>
                <a:gd name="connsiteY10" fmla="*/ 73457 h 476250"/>
                <a:gd name="connsiteX11" fmla="*/ 499027 w 600075"/>
                <a:gd name="connsiteY11" fmla="*/ 411785 h 476250"/>
                <a:gd name="connsiteX12" fmla="*/ 539571 w 600075"/>
                <a:gd name="connsiteY12" fmla="*/ 476194 h 476250"/>
                <a:gd name="connsiteX13" fmla="*/ 603980 w 600075"/>
                <a:gd name="connsiteY13" fmla="*/ 435650 h 476250"/>
                <a:gd name="connsiteX14" fmla="*/ 584752 w 600075"/>
                <a:gd name="connsiteY14" fmla="*/ 381400 h 476250"/>
                <a:gd name="connsiteX15" fmla="*/ 53733 w 600075"/>
                <a:gd name="connsiteY15" fmla="*/ 293389 h 476250"/>
                <a:gd name="connsiteX16" fmla="*/ 37255 w 600075"/>
                <a:gd name="connsiteY16" fmla="*/ 276911 h 476250"/>
                <a:gd name="connsiteX17" fmla="*/ 53733 w 600075"/>
                <a:gd name="connsiteY17" fmla="*/ 260433 h 476250"/>
                <a:gd name="connsiteX18" fmla="*/ 70402 w 600075"/>
                <a:gd name="connsiteY18" fmla="*/ 277101 h 476250"/>
                <a:gd name="connsiteX19" fmla="*/ 53733 w 600075"/>
                <a:gd name="connsiteY19" fmla="*/ 293770 h 476250"/>
                <a:gd name="connsiteX20" fmla="*/ 551510 w 600075"/>
                <a:gd name="connsiteY20" fmla="*/ 439788 h 476250"/>
                <a:gd name="connsiteX21" fmla="*/ 535031 w 600075"/>
                <a:gd name="connsiteY21" fmla="*/ 423310 h 476250"/>
                <a:gd name="connsiteX22" fmla="*/ 551510 w 600075"/>
                <a:gd name="connsiteY22" fmla="*/ 406832 h 476250"/>
                <a:gd name="connsiteX23" fmla="*/ 567988 w 600075"/>
                <a:gd name="connsiteY23" fmla="*/ 423310 h 476250"/>
                <a:gd name="connsiteX24" fmla="*/ 551510 w 600075"/>
                <a:gd name="connsiteY24" fmla="*/ 439788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0075" h="476250">
                  <a:moveTo>
                    <a:pt x="585228" y="381019"/>
                  </a:moveTo>
                  <a:cubicBezTo>
                    <a:pt x="569249" y="368235"/>
                    <a:pt x="547417" y="365580"/>
                    <a:pt x="528840" y="374161"/>
                  </a:cubicBezTo>
                  <a:lnTo>
                    <a:pt x="68878" y="5258"/>
                  </a:lnTo>
                  <a:cubicBezTo>
                    <a:pt x="58577" y="-3003"/>
                    <a:pt x="43530" y="-1350"/>
                    <a:pt x="35269" y="8951"/>
                  </a:cubicBezTo>
                  <a:cubicBezTo>
                    <a:pt x="31781" y="13301"/>
                    <a:pt x="29923" y="18733"/>
                    <a:pt x="30016" y="24308"/>
                  </a:cubicBezTo>
                  <a:lnTo>
                    <a:pt x="30016" y="228619"/>
                  </a:lnTo>
                  <a:cubicBezTo>
                    <a:pt x="3362" y="241770"/>
                    <a:pt x="-7584" y="274039"/>
                    <a:pt x="5567" y="300693"/>
                  </a:cubicBezTo>
                  <a:cubicBezTo>
                    <a:pt x="18718" y="327347"/>
                    <a:pt x="50987" y="338293"/>
                    <a:pt x="77641" y="325142"/>
                  </a:cubicBezTo>
                  <a:cubicBezTo>
                    <a:pt x="104295" y="311990"/>
                    <a:pt x="115241" y="279722"/>
                    <a:pt x="102090" y="253068"/>
                  </a:cubicBezTo>
                  <a:cubicBezTo>
                    <a:pt x="96851" y="242451"/>
                    <a:pt x="88258" y="233858"/>
                    <a:pt x="77641" y="228619"/>
                  </a:cubicBezTo>
                  <a:lnTo>
                    <a:pt x="77641" y="73457"/>
                  </a:lnTo>
                  <a:lnTo>
                    <a:pt x="499027" y="411785"/>
                  </a:lnTo>
                  <a:cubicBezTo>
                    <a:pt x="492437" y="440767"/>
                    <a:pt x="510589" y="469604"/>
                    <a:pt x="539571" y="476194"/>
                  </a:cubicBezTo>
                  <a:cubicBezTo>
                    <a:pt x="568553" y="482784"/>
                    <a:pt x="597390" y="464632"/>
                    <a:pt x="603980" y="435650"/>
                  </a:cubicBezTo>
                  <a:cubicBezTo>
                    <a:pt x="608591" y="415370"/>
                    <a:pt x="601105" y="394249"/>
                    <a:pt x="584752" y="381400"/>
                  </a:cubicBezTo>
                  <a:close/>
                  <a:moveTo>
                    <a:pt x="53733" y="293389"/>
                  </a:moveTo>
                  <a:cubicBezTo>
                    <a:pt x="44632" y="293389"/>
                    <a:pt x="37255" y="286012"/>
                    <a:pt x="37255" y="276911"/>
                  </a:cubicBezTo>
                  <a:cubicBezTo>
                    <a:pt x="37255" y="267810"/>
                    <a:pt x="44632" y="260433"/>
                    <a:pt x="53733" y="260433"/>
                  </a:cubicBezTo>
                  <a:cubicBezTo>
                    <a:pt x="62939" y="260433"/>
                    <a:pt x="70402" y="267895"/>
                    <a:pt x="70402" y="277101"/>
                  </a:cubicBezTo>
                  <a:cubicBezTo>
                    <a:pt x="70402" y="286307"/>
                    <a:pt x="62939" y="293770"/>
                    <a:pt x="53733" y="293770"/>
                  </a:cubicBezTo>
                  <a:close/>
                  <a:moveTo>
                    <a:pt x="551510" y="439788"/>
                  </a:moveTo>
                  <a:cubicBezTo>
                    <a:pt x="542409" y="439788"/>
                    <a:pt x="535031" y="432411"/>
                    <a:pt x="535031" y="423310"/>
                  </a:cubicBezTo>
                  <a:cubicBezTo>
                    <a:pt x="535031" y="414209"/>
                    <a:pt x="542409" y="406832"/>
                    <a:pt x="551510" y="406832"/>
                  </a:cubicBezTo>
                  <a:cubicBezTo>
                    <a:pt x="560610" y="406832"/>
                    <a:pt x="567988" y="414209"/>
                    <a:pt x="567988" y="423310"/>
                  </a:cubicBezTo>
                  <a:cubicBezTo>
                    <a:pt x="567988" y="432411"/>
                    <a:pt x="560610" y="439788"/>
                    <a:pt x="551510" y="439788"/>
                  </a:cubicBezTo>
                  <a:close/>
                </a:path>
              </a:pathLst>
            </a:custGeom>
            <a:grpFill/>
            <a:ln w="9525" cap="flat">
              <a:solidFill>
                <a:schemeClr val="tx1">
                  <a:lumMod val="90000"/>
                  <a:lumOff val="1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MX">
                <a:solidFill>
                  <a:schemeClr val="tx1">
                    <a:lumMod val="90000"/>
                    <a:lumOff val="10000"/>
                  </a:schemeClr>
                </a:solidFill>
              </a:endParaRPr>
            </a:p>
          </p:txBody>
        </p:sp>
      </p:grpSp>
      <p:sp>
        <p:nvSpPr>
          <p:cNvPr id="14" name="Gráfico 648"/>
          <p:cNvSpPr/>
          <p:nvPr/>
        </p:nvSpPr>
        <p:spPr>
          <a:xfrm>
            <a:off x="838200" y="2466519"/>
            <a:ext cx="390450" cy="390450"/>
          </a:xfrm>
          <a:custGeom>
            <a:avLst/>
            <a:gdLst>
              <a:gd name="connsiteX0" fmla="*/ 190500 w 190500"/>
              <a:gd name="connsiteY0" fmla="*/ 49911 h 190500"/>
              <a:gd name="connsiteX1" fmla="*/ 189793 w 190500"/>
              <a:gd name="connsiteY1" fmla="*/ 46254 h 190500"/>
              <a:gd name="connsiteX2" fmla="*/ 187738 w 190500"/>
              <a:gd name="connsiteY2" fmla="*/ 43148 h 190500"/>
              <a:gd name="connsiteX3" fmla="*/ 147352 w 190500"/>
              <a:gd name="connsiteY3" fmla="*/ 2762 h 190500"/>
              <a:gd name="connsiteX4" fmla="*/ 144246 w 190500"/>
              <a:gd name="connsiteY4" fmla="*/ 707 h 190500"/>
              <a:gd name="connsiteX5" fmla="*/ 140589 w 190500"/>
              <a:gd name="connsiteY5" fmla="*/ 0 h 190500"/>
              <a:gd name="connsiteX6" fmla="*/ 136932 w 190500"/>
              <a:gd name="connsiteY6" fmla="*/ 707 h 190500"/>
              <a:gd name="connsiteX7" fmla="*/ 133826 w 190500"/>
              <a:gd name="connsiteY7" fmla="*/ 2762 h 190500"/>
              <a:gd name="connsiteX8" fmla="*/ 106870 w 190500"/>
              <a:gd name="connsiteY8" fmla="*/ 29718 h 190500"/>
              <a:gd name="connsiteX9" fmla="*/ 2762 w 190500"/>
              <a:gd name="connsiteY9" fmla="*/ 133826 h 190500"/>
              <a:gd name="connsiteX10" fmla="*/ 707 w 190500"/>
              <a:gd name="connsiteY10" fmla="*/ 136932 h 190500"/>
              <a:gd name="connsiteX11" fmla="*/ 0 w 190500"/>
              <a:gd name="connsiteY11" fmla="*/ 140589 h 190500"/>
              <a:gd name="connsiteX12" fmla="*/ 0 w 190500"/>
              <a:gd name="connsiteY12" fmla="*/ 180975 h 190500"/>
              <a:gd name="connsiteX13" fmla="*/ 2790 w 190500"/>
              <a:gd name="connsiteY13" fmla="*/ 187710 h 190500"/>
              <a:gd name="connsiteX14" fmla="*/ 9525 w 190500"/>
              <a:gd name="connsiteY14" fmla="*/ 190500 h 190500"/>
              <a:gd name="connsiteX15" fmla="*/ 49911 w 190500"/>
              <a:gd name="connsiteY15" fmla="*/ 190500 h 190500"/>
              <a:gd name="connsiteX16" fmla="*/ 53824 w 190500"/>
              <a:gd name="connsiteY16" fmla="*/ 189888 h 190500"/>
              <a:gd name="connsiteX17" fmla="*/ 57150 w 190500"/>
              <a:gd name="connsiteY17" fmla="*/ 187738 h 190500"/>
              <a:gd name="connsiteX18" fmla="*/ 160687 w 190500"/>
              <a:gd name="connsiteY18" fmla="*/ 83629 h 190500"/>
              <a:gd name="connsiteX19" fmla="*/ 187738 w 190500"/>
              <a:gd name="connsiteY19" fmla="*/ 57150 h 190500"/>
              <a:gd name="connsiteX20" fmla="*/ 189833 w 190500"/>
              <a:gd name="connsiteY20" fmla="*/ 54007 h 190500"/>
              <a:gd name="connsiteX21" fmla="*/ 189833 w 190500"/>
              <a:gd name="connsiteY21" fmla="*/ 51721 h 190500"/>
              <a:gd name="connsiteX22" fmla="*/ 189833 w 190500"/>
              <a:gd name="connsiteY22" fmla="*/ 50387 h 190500"/>
              <a:gd name="connsiteX23" fmla="*/ 190500 w 190500"/>
              <a:gd name="connsiteY23" fmla="*/ 49911 h 190500"/>
              <a:gd name="connsiteX24" fmla="*/ 46006 w 190500"/>
              <a:gd name="connsiteY24" fmla="*/ 171450 h 190500"/>
              <a:gd name="connsiteX25" fmla="*/ 19050 w 190500"/>
              <a:gd name="connsiteY25" fmla="*/ 171450 h 190500"/>
              <a:gd name="connsiteX26" fmla="*/ 19050 w 190500"/>
              <a:gd name="connsiteY26" fmla="*/ 144494 h 190500"/>
              <a:gd name="connsiteX27" fmla="*/ 113633 w 190500"/>
              <a:gd name="connsiteY27" fmla="*/ 49911 h 190500"/>
              <a:gd name="connsiteX28" fmla="*/ 140589 w 190500"/>
              <a:gd name="connsiteY28" fmla="*/ 76867 h 190500"/>
              <a:gd name="connsiteX29" fmla="*/ 46006 w 190500"/>
              <a:gd name="connsiteY29" fmla="*/ 171450 h 190500"/>
              <a:gd name="connsiteX30" fmla="*/ 154019 w 190500"/>
              <a:gd name="connsiteY30" fmla="*/ 63437 h 190500"/>
              <a:gd name="connsiteX31" fmla="*/ 127063 w 190500"/>
              <a:gd name="connsiteY31" fmla="*/ 36481 h 190500"/>
              <a:gd name="connsiteX32" fmla="*/ 140589 w 190500"/>
              <a:gd name="connsiteY32" fmla="*/ 23051 h 190500"/>
              <a:gd name="connsiteX33" fmla="*/ 167449 w 190500"/>
              <a:gd name="connsiteY33" fmla="*/ 49911 h 190500"/>
              <a:gd name="connsiteX34" fmla="*/ 154019 w 190500"/>
              <a:gd name="connsiteY34" fmla="*/ 63437 h 19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90500" h="190500">
                <a:moveTo>
                  <a:pt x="190500" y="49911"/>
                </a:moveTo>
                <a:cubicBezTo>
                  <a:pt x="190508" y="48658"/>
                  <a:pt x="190268" y="47415"/>
                  <a:pt x="189793" y="46254"/>
                </a:cubicBezTo>
                <a:cubicBezTo>
                  <a:pt x="189319" y="45094"/>
                  <a:pt x="188621" y="44038"/>
                  <a:pt x="187738" y="43148"/>
                </a:cubicBezTo>
                <a:lnTo>
                  <a:pt x="147352" y="2762"/>
                </a:lnTo>
                <a:cubicBezTo>
                  <a:pt x="146462" y="1880"/>
                  <a:pt x="145407" y="1181"/>
                  <a:pt x="144246" y="707"/>
                </a:cubicBezTo>
                <a:cubicBezTo>
                  <a:pt x="143085" y="233"/>
                  <a:pt x="141842" y="-7"/>
                  <a:pt x="140589" y="0"/>
                </a:cubicBezTo>
                <a:cubicBezTo>
                  <a:pt x="139335" y="-7"/>
                  <a:pt x="138092" y="233"/>
                  <a:pt x="136932" y="707"/>
                </a:cubicBezTo>
                <a:cubicBezTo>
                  <a:pt x="135772" y="1181"/>
                  <a:pt x="134717" y="1880"/>
                  <a:pt x="133826" y="2762"/>
                </a:cubicBezTo>
                <a:lnTo>
                  <a:pt x="106870" y="29718"/>
                </a:lnTo>
                <a:lnTo>
                  <a:pt x="2762" y="133826"/>
                </a:lnTo>
                <a:cubicBezTo>
                  <a:pt x="1880" y="134717"/>
                  <a:pt x="1181" y="135772"/>
                  <a:pt x="707" y="136932"/>
                </a:cubicBezTo>
                <a:cubicBezTo>
                  <a:pt x="233" y="138092"/>
                  <a:pt x="-7" y="139335"/>
                  <a:pt x="0" y="140589"/>
                </a:cubicBezTo>
                <a:lnTo>
                  <a:pt x="0" y="180975"/>
                </a:lnTo>
                <a:cubicBezTo>
                  <a:pt x="0" y="183501"/>
                  <a:pt x="1004" y="185924"/>
                  <a:pt x="2790" y="187710"/>
                </a:cubicBezTo>
                <a:cubicBezTo>
                  <a:pt x="4576" y="189497"/>
                  <a:pt x="6999" y="190500"/>
                  <a:pt x="9525" y="190500"/>
                </a:cubicBezTo>
                <a:lnTo>
                  <a:pt x="49911" y="190500"/>
                </a:lnTo>
                <a:cubicBezTo>
                  <a:pt x="51244" y="190572"/>
                  <a:pt x="52577" y="190364"/>
                  <a:pt x="53824" y="189888"/>
                </a:cubicBezTo>
                <a:cubicBezTo>
                  <a:pt x="55071" y="189412"/>
                  <a:pt x="56204" y="188680"/>
                  <a:pt x="57150" y="187738"/>
                </a:cubicBezTo>
                <a:lnTo>
                  <a:pt x="160687" y="83629"/>
                </a:lnTo>
                <a:lnTo>
                  <a:pt x="187738" y="57150"/>
                </a:lnTo>
                <a:cubicBezTo>
                  <a:pt x="188607" y="56227"/>
                  <a:pt x="189316" y="55164"/>
                  <a:pt x="189833" y="54007"/>
                </a:cubicBezTo>
                <a:cubicBezTo>
                  <a:pt x="189926" y="53248"/>
                  <a:pt x="189926" y="52480"/>
                  <a:pt x="189833" y="51721"/>
                </a:cubicBezTo>
                <a:cubicBezTo>
                  <a:pt x="189878" y="51278"/>
                  <a:pt x="189878" y="50831"/>
                  <a:pt x="189833" y="50387"/>
                </a:cubicBezTo>
                <a:lnTo>
                  <a:pt x="190500" y="49911"/>
                </a:lnTo>
                <a:close/>
                <a:moveTo>
                  <a:pt x="46006" y="171450"/>
                </a:moveTo>
                <a:lnTo>
                  <a:pt x="19050" y="171450"/>
                </a:lnTo>
                <a:lnTo>
                  <a:pt x="19050" y="144494"/>
                </a:lnTo>
                <a:lnTo>
                  <a:pt x="113633" y="49911"/>
                </a:lnTo>
                <a:lnTo>
                  <a:pt x="140589" y="76867"/>
                </a:lnTo>
                <a:lnTo>
                  <a:pt x="46006" y="171450"/>
                </a:lnTo>
                <a:close/>
                <a:moveTo>
                  <a:pt x="154019" y="63437"/>
                </a:moveTo>
                <a:lnTo>
                  <a:pt x="127063" y="36481"/>
                </a:lnTo>
                <a:lnTo>
                  <a:pt x="140589" y="23051"/>
                </a:lnTo>
                <a:lnTo>
                  <a:pt x="167449" y="49911"/>
                </a:lnTo>
                <a:lnTo>
                  <a:pt x="154019" y="63437"/>
                </a:lnTo>
                <a:close/>
              </a:path>
            </a:pathLst>
          </a:custGeom>
          <a:solidFill>
            <a:schemeClr val="tx1">
              <a:lumMod val="90000"/>
              <a:lumOff val="1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15" name="Gráfico 635"/>
          <p:cNvSpPr/>
          <p:nvPr/>
        </p:nvSpPr>
        <p:spPr>
          <a:xfrm>
            <a:off x="843547" y="1378116"/>
            <a:ext cx="390456" cy="390450"/>
          </a:xfrm>
          <a:custGeom>
            <a:avLst/>
            <a:gdLst>
              <a:gd name="connsiteX0" fmla="*/ 180730 w 180975"/>
              <a:gd name="connsiteY0" fmla="*/ 140820 h 180975"/>
              <a:gd name="connsiteX1" fmla="*/ 161013 w 180975"/>
              <a:gd name="connsiteY1" fmla="*/ 120627 h 180975"/>
              <a:gd name="connsiteX2" fmla="*/ 145652 w 180975"/>
              <a:gd name="connsiteY2" fmla="*/ 112957 h 180975"/>
              <a:gd name="connsiteX3" fmla="*/ 128628 w 180975"/>
              <a:gd name="connsiteY3" fmla="*/ 115198 h 180975"/>
              <a:gd name="connsiteX4" fmla="*/ 120056 w 180975"/>
              <a:gd name="connsiteY4" fmla="*/ 106626 h 180975"/>
              <a:gd name="connsiteX5" fmla="*/ 132967 w 180975"/>
              <a:gd name="connsiteY5" fmla="*/ 59542 h 180975"/>
              <a:gd name="connsiteX6" fmla="*/ 110335 w 180975"/>
              <a:gd name="connsiteY6" fmla="*/ 16283 h 180975"/>
              <a:gd name="connsiteX7" fmla="*/ 64293 w 180975"/>
              <a:gd name="connsiteY7" fmla="*/ 43 h 180975"/>
              <a:gd name="connsiteX8" fmla="*/ 19529 w 180975"/>
              <a:gd name="connsiteY8" fmla="*/ 19529 h 180975"/>
              <a:gd name="connsiteX9" fmla="*/ 43 w 180975"/>
              <a:gd name="connsiteY9" fmla="*/ 64293 h 180975"/>
              <a:gd name="connsiteX10" fmla="*/ 16283 w 180975"/>
              <a:gd name="connsiteY10" fmla="*/ 110335 h 180975"/>
              <a:gd name="connsiteX11" fmla="*/ 59542 w 180975"/>
              <a:gd name="connsiteY11" fmla="*/ 132967 h 180975"/>
              <a:gd name="connsiteX12" fmla="*/ 106626 w 180975"/>
              <a:gd name="connsiteY12" fmla="*/ 120056 h 180975"/>
              <a:gd name="connsiteX13" fmla="*/ 115103 w 180975"/>
              <a:gd name="connsiteY13" fmla="*/ 128533 h 180975"/>
              <a:gd name="connsiteX14" fmla="*/ 112323 w 180975"/>
              <a:gd name="connsiteY14" fmla="*/ 145824 h 180975"/>
              <a:gd name="connsiteX15" fmla="*/ 120151 w 180975"/>
              <a:gd name="connsiteY15" fmla="*/ 161490 h 180975"/>
              <a:gd name="connsiteX16" fmla="*/ 140344 w 180975"/>
              <a:gd name="connsiteY16" fmla="*/ 181683 h 180975"/>
              <a:gd name="connsiteX17" fmla="*/ 160537 w 180975"/>
              <a:gd name="connsiteY17" fmla="*/ 190039 h 180975"/>
              <a:gd name="connsiteX18" fmla="*/ 180730 w 180975"/>
              <a:gd name="connsiteY18" fmla="*/ 181683 h 180975"/>
              <a:gd name="connsiteX19" fmla="*/ 187091 w 180975"/>
              <a:gd name="connsiteY19" fmla="*/ 172335 h 180975"/>
              <a:gd name="connsiteX20" fmla="*/ 189327 w 180975"/>
              <a:gd name="connsiteY20" fmla="*/ 161252 h 180975"/>
              <a:gd name="connsiteX21" fmla="*/ 187091 w 180975"/>
              <a:gd name="connsiteY21" fmla="*/ 150168 h 180975"/>
              <a:gd name="connsiteX22" fmla="*/ 180730 w 180975"/>
              <a:gd name="connsiteY22" fmla="*/ 140820 h 180975"/>
              <a:gd name="connsiteX23" fmla="*/ 99958 w 180975"/>
              <a:gd name="connsiteY23" fmla="*/ 100434 h 180975"/>
              <a:gd name="connsiteX24" fmla="*/ 75571 w 180975"/>
              <a:gd name="connsiteY24" fmla="*/ 113434 h 180975"/>
              <a:gd name="connsiteX25" fmla="*/ 48072 w 180975"/>
              <a:gd name="connsiteY25" fmla="*/ 110704 h 180975"/>
              <a:gd name="connsiteX26" fmla="*/ 26718 w 180975"/>
              <a:gd name="connsiteY26" fmla="*/ 93162 h 180975"/>
              <a:gd name="connsiteX27" fmla="*/ 18700 w 180975"/>
              <a:gd name="connsiteY27" fmla="*/ 66716 h 180975"/>
              <a:gd name="connsiteX28" fmla="*/ 26718 w 180975"/>
              <a:gd name="connsiteY28" fmla="*/ 40269 h 180975"/>
              <a:gd name="connsiteX29" fmla="*/ 48072 w 180975"/>
              <a:gd name="connsiteY29" fmla="*/ 22728 h 180975"/>
              <a:gd name="connsiteX30" fmla="*/ 75571 w 180975"/>
              <a:gd name="connsiteY30" fmla="*/ 19997 h 180975"/>
              <a:gd name="connsiteX31" fmla="*/ 99958 w 180975"/>
              <a:gd name="connsiteY31" fmla="*/ 32997 h 180975"/>
              <a:gd name="connsiteX32" fmla="*/ 110313 w 180975"/>
              <a:gd name="connsiteY32" fmla="*/ 48463 h 180975"/>
              <a:gd name="connsiteX33" fmla="*/ 113949 w 180975"/>
              <a:gd name="connsiteY33" fmla="*/ 66716 h 180975"/>
              <a:gd name="connsiteX34" fmla="*/ 110313 w 180975"/>
              <a:gd name="connsiteY34" fmla="*/ 84969 h 180975"/>
              <a:gd name="connsiteX35" fmla="*/ 99958 w 180975"/>
              <a:gd name="connsiteY35" fmla="*/ 100434 h 180975"/>
              <a:gd name="connsiteX36" fmla="*/ 167300 w 180975"/>
              <a:gd name="connsiteY36" fmla="*/ 167776 h 180975"/>
              <a:gd name="connsiteX37" fmla="*/ 164201 w 180975"/>
              <a:gd name="connsiteY37" fmla="*/ 169861 h 180975"/>
              <a:gd name="connsiteX38" fmla="*/ 160537 w 180975"/>
              <a:gd name="connsiteY38" fmla="*/ 170594 h 180975"/>
              <a:gd name="connsiteX39" fmla="*/ 156874 w 180975"/>
              <a:gd name="connsiteY39" fmla="*/ 169861 h 180975"/>
              <a:gd name="connsiteX40" fmla="*/ 153774 w 180975"/>
              <a:gd name="connsiteY40" fmla="*/ 167776 h 180975"/>
              <a:gd name="connsiteX41" fmla="*/ 133581 w 180975"/>
              <a:gd name="connsiteY41" fmla="*/ 147583 h 180975"/>
              <a:gd name="connsiteX42" fmla="*/ 131496 w 180975"/>
              <a:gd name="connsiteY42" fmla="*/ 144484 h 180975"/>
              <a:gd name="connsiteX43" fmla="*/ 130764 w 180975"/>
              <a:gd name="connsiteY43" fmla="*/ 140820 h 180975"/>
              <a:gd name="connsiteX44" fmla="*/ 131496 w 180975"/>
              <a:gd name="connsiteY44" fmla="*/ 137157 h 180975"/>
              <a:gd name="connsiteX45" fmla="*/ 133581 w 180975"/>
              <a:gd name="connsiteY45" fmla="*/ 134058 h 180975"/>
              <a:gd name="connsiteX46" fmla="*/ 136681 w 180975"/>
              <a:gd name="connsiteY46" fmla="*/ 131973 h 180975"/>
              <a:gd name="connsiteX47" fmla="*/ 140344 w 180975"/>
              <a:gd name="connsiteY47" fmla="*/ 131240 h 180975"/>
              <a:gd name="connsiteX48" fmla="*/ 144008 w 180975"/>
              <a:gd name="connsiteY48" fmla="*/ 131973 h 180975"/>
              <a:gd name="connsiteX49" fmla="*/ 147107 w 180975"/>
              <a:gd name="connsiteY49" fmla="*/ 134058 h 180975"/>
              <a:gd name="connsiteX50" fmla="*/ 167300 w 180975"/>
              <a:gd name="connsiteY50" fmla="*/ 154251 h 180975"/>
              <a:gd name="connsiteX51" fmla="*/ 169385 w 180975"/>
              <a:gd name="connsiteY51" fmla="*/ 157350 h 180975"/>
              <a:gd name="connsiteX52" fmla="*/ 170117 w 180975"/>
              <a:gd name="connsiteY52" fmla="*/ 161013 h 180975"/>
              <a:gd name="connsiteX53" fmla="*/ 169385 w 180975"/>
              <a:gd name="connsiteY53" fmla="*/ 164677 h 180975"/>
              <a:gd name="connsiteX54" fmla="*/ 167300 w 180975"/>
              <a:gd name="connsiteY54" fmla="*/ 167776 h 180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180975" h="180975">
                <a:moveTo>
                  <a:pt x="180730" y="140820"/>
                </a:moveTo>
                <a:lnTo>
                  <a:pt x="161013" y="120627"/>
                </a:lnTo>
                <a:cubicBezTo>
                  <a:pt x="156772" y="116596"/>
                  <a:pt x="151423" y="113925"/>
                  <a:pt x="145652" y="112957"/>
                </a:cubicBezTo>
                <a:cubicBezTo>
                  <a:pt x="139880" y="111990"/>
                  <a:pt x="133952" y="112770"/>
                  <a:pt x="128628" y="115198"/>
                </a:cubicBezTo>
                <a:lnTo>
                  <a:pt x="120056" y="106626"/>
                </a:lnTo>
                <a:cubicBezTo>
                  <a:pt x="130157" y="93128"/>
                  <a:pt x="134771" y="76305"/>
                  <a:pt x="132967" y="59542"/>
                </a:cubicBezTo>
                <a:cubicBezTo>
                  <a:pt x="131164" y="42779"/>
                  <a:pt x="123077" y="27323"/>
                  <a:pt x="110335" y="16283"/>
                </a:cubicBezTo>
                <a:cubicBezTo>
                  <a:pt x="97593" y="5243"/>
                  <a:pt x="81142" y="-560"/>
                  <a:pt x="64293" y="43"/>
                </a:cubicBezTo>
                <a:cubicBezTo>
                  <a:pt x="47445" y="645"/>
                  <a:pt x="31450" y="7607"/>
                  <a:pt x="19529" y="19529"/>
                </a:cubicBezTo>
                <a:cubicBezTo>
                  <a:pt x="7607" y="31450"/>
                  <a:pt x="645" y="47445"/>
                  <a:pt x="43" y="64293"/>
                </a:cubicBezTo>
                <a:cubicBezTo>
                  <a:pt x="-560" y="81142"/>
                  <a:pt x="5243" y="97593"/>
                  <a:pt x="16283" y="110335"/>
                </a:cubicBezTo>
                <a:cubicBezTo>
                  <a:pt x="27323" y="123077"/>
                  <a:pt x="42780" y="131164"/>
                  <a:pt x="59542" y="132967"/>
                </a:cubicBezTo>
                <a:cubicBezTo>
                  <a:pt x="76305" y="134771"/>
                  <a:pt x="93128" y="130157"/>
                  <a:pt x="106626" y="120056"/>
                </a:cubicBezTo>
                <a:lnTo>
                  <a:pt x="115103" y="128533"/>
                </a:lnTo>
                <a:cubicBezTo>
                  <a:pt x="112389" y="133863"/>
                  <a:pt x="111417" y="139912"/>
                  <a:pt x="112323" y="145824"/>
                </a:cubicBezTo>
                <a:cubicBezTo>
                  <a:pt x="113227" y="151736"/>
                  <a:pt x="115966" y="157216"/>
                  <a:pt x="120151" y="161490"/>
                </a:cubicBezTo>
                <a:lnTo>
                  <a:pt x="140344" y="181683"/>
                </a:lnTo>
                <a:cubicBezTo>
                  <a:pt x="145702" y="187034"/>
                  <a:pt x="152965" y="190039"/>
                  <a:pt x="160537" y="190039"/>
                </a:cubicBezTo>
                <a:cubicBezTo>
                  <a:pt x="168110" y="190039"/>
                  <a:pt x="175372" y="187034"/>
                  <a:pt x="180730" y="181683"/>
                </a:cubicBezTo>
                <a:cubicBezTo>
                  <a:pt x="183452" y="179021"/>
                  <a:pt x="185615" y="175843"/>
                  <a:pt x="187091" y="172335"/>
                </a:cubicBezTo>
                <a:cubicBezTo>
                  <a:pt x="188567" y="168826"/>
                  <a:pt x="189327" y="165058"/>
                  <a:pt x="189327" y="161252"/>
                </a:cubicBezTo>
                <a:cubicBezTo>
                  <a:pt x="189327" y="157445"/>
                  <a:pt x="188567" y="153676"/>
                  <a:pt x="187091" y="150168"/>
                </a:cubicBezTo>
                <a:cubicBezTo>
                  <a:pt x="185615" y="146659"/>
                  <a:pt x="183452" y="143482"/>
                  <a:pt x="180730" y="140820"/>
                </a:cubicBezTo>
                <a:close/>
                <a:moveTo>
                  <a:pt x="99958" y="100434"/>
                </a:moveTo>
                <a:cubicBezTo>
                  <a:pt x="93293" y="107083"/>
                  <a:pt x="84807" y="111606"/>
                  <a:pt x="75571" y="113434"/>
                </a:cubicBezTo>
                <a:cubicBezTo>
                  <a:pt x="66337" y="115262"/>
                  <a:pt x="56767" y="114312"/>
                  <a:pt x="48072" y="110704"/>
                </a:cubicBezTo>
                <a:cubicBezTo>
                  <a:pt x="39376" y="107096"/>
                  <a:pt x="31945" y="100992"/>
                  <a:pt x="26718" y="93162"/>
                </a:cubicBezTo>
                <a:cubicBezTo>
                  <a:pt x="21490" y="85334"/>
                  <a:pt x="18700" y="76130"/>
                  <a:pt x="18700" y="66716"/>
                </a:cubicBezTo>
                <a:cubicBezTo>
                  <a:pt x="18700" y="57302"/>
                  <a:pt x="21490" y="48099"/>
                  <a:pt x="26718" y="40269"/>
                </a:cubicBezTo>
                <a:cubicBezTo>
                  <a:pt x="31945" y="32440"/>
                  <a:pt x="39376" y="26336"/>
                  <a:pt x="48072" y="22728"/>
                </a:cubicBezTo>
                <a:cubicBezTo>
                  <a:pt x="56767" y="19119"/>
                  <a:pt x="66337" y="18169"/>
                  <a:pt x="75571" y="19997"/>
                </a:cubicBezTo>
                <a:cubicBezTo>
                  <a:pt x="84807" y="21825"/>
                  <a:pt x="93293" y="26349"/>
                  <a:pt x="99958" y="32997"/>
                </a:cubicBezTo>
                <a:cubicBezTo>
                  <a:pt x="104393" y="37421"/>
                  <a:pt x="107913" y="42677"/>
                  <a:pt x="110313" y="48463"/>
                </a:cubicBezTo>
                <a:cubicBezTo>
                  <a:pt x="112714" y="54249"/>
                  <a:pt x="113949" y="60451"/>
                  <a:pt x="113949" y="66716"/>
                </a:cubicBezTo>
                <a:cubicBezTo>
                  <a:pt x="113949" y="72980"/>
                  <a:pt x="112714" y="79183"/>
                  <a:pt x="110313" y="84969"/>
                </a:cubicBezTo>
                <a:cubicBezTo>
                  <a:pt x="107913" y="90755"/>
                  <a:pt x="104393" y="96010"/>
                  <a:pt x="99958" y="100434"/>
                </a:cubicBezTo>
                <a:close/>
                <a:moveTo>
                  <a:pt x="167300" y="167776"/>
                </a:moveTo>
                <a:cubicBezTo>
                  <a:pt x="166414" y="168669"/>
                  <a:pt x="165361" y="169377"/>
                  <a:pt x="164201" y="169861"/>
                </a:cubicBezTo>
                <a:cubicBezTo>
                  <a:pt x="163039" y="170344"/>
                  <a:pt x="161795" y="170594"/>
                  <a:pt x="160537" y="170594"/>
                </a:cubicBezTo>
                <a:cubicBezTo>
                  <a:pt x="159280" y="170594"/>
                  <a:pt x="158035" y="170344"/>
                  <a:pt x="156874" y="169861"/>
                </a:cubicBezTo>
                <a:cubicBezTo>
                  <a:pt x="155714" y="169377"/>
                  <a:pt x="154660" y="168669"/>
                  <a:pt x="153774" y="167776"/>
                </a:cubicBezTo>
                <a:lnTo>
                  <a:pt x="133581" y="147583"/>
                </a:lnTo>
                <a:cubicBezTo>
                  <a:pt x="132689" y="146697"/>
                  <a:pt x="131980" y="145644"/>
                  <a:pt x="131496" y="144484"/>
                </a:cubicBezTo>
                <a:cubicBezTo>
                  <a:pt x="131013" y="143323"/>
                  <a:pt x="130764" y="142078"/>
                  <a:pt x="130764" y="140820"/>
                </a:cubicBezTo>
                <a:cubicBezTo>
                  <a:pt x="130764" y="139563"/>
                  <a:pt x="131013" y="138318"/>
                  <a:pt x="131496" y="137157"/>
                </a:cubicBezTo>
                <a:cubicBezTo>
                  <a:pt x="131980" y="135996"/>
                  <a:pt x="132689" y="134944"/>
                  <a:pt x="133581" y="134058"/>
                </a:cubicBezTo>
                <a:cubicBezTo>
                  <a:pt x="134467" y="133165"/>
                  <a:pt x="135521" y="132457"/>
                  <a:pt x="136681" y="131973"/>
                </a:cubicBezTo>
                <a:cubicBezTo>
                  <a:pt x="137842" y="131489"/>
                  <a:pt x="139087" y="131240"/>
                  <a:pt x="140344" y="131240"/>
                </a:cubicBezTo>
                <a:cubicBezTo>
                  <a:pt x="141602" y="131240"/>
                  <a:pt x="142846" y="131489"/>
                  <a:pt x="144008" y="131973"/>
                </a:cubicBezTo>
                <a:cubicBezTo>
                  <a:pt x="145168" y="132457"/>
                  <a:pt x="146221" y="133165"/>
                  <a:pt x="147107" y="134058"/>
                </a:cubicBezTo>
                <a:lnTo>
                  <a:pt x="167300" y="154251"/>
                </a:lnTo>
                <a:cubicBezTo>
                  <a:pt x="168192" y="155136"/>
                  <a:pt x="168901" y="156190"/>
                  <a:pt x="169385" y="157350"/>
                </a:cubicBezTo>
                <a:cubicBezTo>
                  <a:pt x="169868" y="158511"/>
                  <a:pt x="170117" y="159756"/>
                  <a:pt x="170117" y="161013"/>
                </a:cubicBezTo>
                <a:cubicBezTo>
                  <a:pt x="170117" y="162271"/>
                  <a:pt x="169868" y="163516"/>
                  <a:pt x="169385" y="164677"/>
                </a:cubicBezTo>
                <a:cubicBezTo>
                  <a:pt x="168901" y="165837"/>
                  <a:pt x="168192" y="166890"/>
                  <a:pt x="167300" y="167776"/>
                </a:cubicBezTo>
                <a:close/>
              </a:path>
            </a:pathLst>
          </a:custGeom>
          <a:solidFill>
            <a:schemeClr val="tx1">
              <a:lumMod val="90000"/>
              <a:lumOff val="1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pic>
        <p:nvPicPr>
          <p:cNvPr id="16" name="Graphic 6" descr="Man carrying laptop">
            <a:extLst>
              <a:ext uri="{FF2B5EF4-FFF2-40B4-BE49-F238E27FC236}">
                <a16:creationId xmlns="" xmlns:a16="http://schemas.microsoft.com/office/drawing/2014/main" id="{B6245E9E-2179-E32D-587A-D3AB5034C9E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14253" y="5846568"/>
            <a:ext cx="1198888" cy="90089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394DB2F5-D0E5-02F3-40A6-3A619163C2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BE99399-8DA0-DC17-287B-1BD59D11D0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TAREAS DE INVESTIGACIÓN</a:t>
            </a:r>
            <a:endParaRPr lang="es-E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36CEC2F2-74C5-27DB-5781-0B8A01AAEC62}"/>
              </a:ext>
            </a:extLst>
          </p:cNvPr>
          <p:cNvSpPr txBox="1"/>
          <p:nvPr/>
        </p:nvSpPr>
        <p:spPr>
          <a:xfrm>
            <a:off x="595604" y="1443841"/>
            <a:ext cx="11000792" cy="4955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algn="just">
              <a:buFont typeface="Arial" panose="020B0604020202020204" pitchFamily="34" charset="0"/>
              <a:buChar char="•"/>
            </a:pPr>
            <a:r>
              <a:rPr lang="es-ES" sz="24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Elaboración del estado del arte de los sistemas de recomendación y los principales conceptos y elementos teóricos del tema.</a:t>
            </a:r>
            <a:endParaRPr lang="es-ES" sz="2400" b="0" i="0" baseline="0" dirty="0" smtClean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s-ES" altLang="es-ES" sz="24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lvl="0" indent="-342900" algn="just">
              <a:buFont typeface="Arial" panose="020B0604020202020204" pitchFamily="34" charset="0"/>
              <a:buChar char="•"/>
            </a:pPr>
            <a:r>
              <a:rPr kumimoji="0" lang="es-ES" altLang="es-ES" sz="24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b="0" i="0" baseline="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Descripción y modelación</a:t>
            </a:r>
            <a:r>
              <a:rPr lang="es-ES" sz="2400" b="0" i="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los artefactos generados durante el desarrollo de la solución propuesta.</a:t>
            </a:r>
            <a:br>
              <a:rPr lang="es-ES" sz="2400" b="0" i="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s-ES" sz="2400" b="0" i="0" dirty="0" smtClean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lvl="0" indent="-342900" algn="just">
              <a:buFont typeface="Arial" panose="020B0604020202020204" pitchFamily="34" charset="0"/>
              <a:buChar char="•"/>
            </a:pPr>
            <a:r>
              <a:rPr lang="es-ES" sz="24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Implementación de las principales funcionalidades de la solución informática propuesta.</a:t>
            </a:r>
          </a:p>
          <a:p>
            <a:pPr lvl="0" algn="just"/>
            <a:endParaRPr lang="es-ES" sz="2400" dirty="0" smtClean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altLang="es-E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Análisis de los resultados arrojados de las pruebas realizadas para evaluar el rendimiento y precisión del sistema de recomendación.</a:t>
            </a:r>
          </a:p>
          <a:p>
            <a:pPr marL="342900" lvl="0" indent="-342900" algn="just">
              <a:buFont typeface="Arial" panose="020B0604020202020204" pitchFamily="34" charset="0"/>
              <a:buChar char="•"/>
            </a:pPr>
            <a:endParaRPr lang="es-ES" sz="2800" dirty="0" smtClean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s-ES" altLang="es-ES" sz="2400" b="0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Graphic 6" descr="Man carrying laptop">
            <a:extLst>
              <a:ext uri="{FF2B5EF4-FFF2-40B4-BE49-F238E27FC236}">
                <a16:creationId xmlns="" xmlns:a16="http://schemas.microsoft.com/office/drawing/2014/main" id="{B6245E9E-2179-E32D-587A-D3AB5034C9E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0217" y="5783491"/>
            <a:ext cx="1198888" cy="900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348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="" xmlns:a16="http://schemas.microsoft.com/office/drawing/2014/main" id="{51DBD411-A4F1-7C87-0AA4-5A5D657CCF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8148782" cy="825046"/>
          </a:xfrm>
        </p:spPr>
        <p:txBody>
          <a:bodyPr>
            <a:normAutofit/>
          </a:bodyPr>
          <a:lstStyle/>
          <a:p>
            <a:r>
              <a:rPr lang="es-ES" sz="32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¿</a:t>
            </a:r>
            <a:r>
              <a:rPr lang="es-ES" sz="32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 es </a:t>
            </a:r>
            <a:r>
              <a:rPr lang="es-ES" sz="3200" b="1" dirty="0" err="1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</a:t>
            </a:r>
            <a:r>
              <a:rPr lang="es-ES" sz="32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3200" b="1" dirty="0" err="1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Learning</a:t>
            </a:r>
            <a:r>
              <a:rPr lang="es-ES" sz="32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endParaRPr lang="es-E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4617691" y="3276314"/>
            <a:ext cx="25474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Deep</a:t>
            </a:r>
            <a:r>
              <a:rPr lang="es-E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Learning</a:t>
            </a:r>
            <a:endParaRPr lang="es-E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Graphic 6" descr="Man carrying laptop">
            <a:extLst>
              <a:ext uri="{FF2B5EF4-FFF2-40B4-BE49-F238E27FC236}">
                <a16:creationId xmlns="" xmlns:a16="http://schemas.microsoft.com/office/drawing/2014/main" id="{B6245E9E-2179-E32D-587A-D3AB5034C9E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89562" y="5853717"/>
            <a:ext cx="1198888" cy="900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903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="" xmlns:a16="http://schemas.microsoft.com/office/drawing/2014/main" id="{51DBD411-A4F1-7C87-0AA4-5A5D657CCF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8148782" cy="825046"/>
          </a:xfrm>
        </p:spPr>
        <p:txBody>
          <a:bodyPr>
            <a:normAutofit/>
          </a:bodyPr>
          <a:lstStyle/>
          <a:p>
            <a:r>
              <a:rPr lang="es-ES" sz="32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Sistemas de Recomendaciones</a:t>
            </a:r>
            <a:endParaRPr lang="es-E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Graphic 6" descr="Man carrying laptop">
            <a:extLst>
              <a:ext uri="{FF2B5EF4-FFF2-40B4-BE49-F238E27FC236}">
                <a16:creationId xmlns="" xmlns:a16="http://schemas.microsoft.com/office/drawing/2014/main" id="{B6245E9E-2179-E32D-587A-D3AB5034C9E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89562" y="5853717"/>
            <a:ext cx="1198888" cy="900898"/>
          </a:xfrm>
          <a:prstGeom prst="rect">
            <a:avLst/>
          </a:prstGeom>
        </p:spPr>
      </p:pic>
      <p:sp>
        <p:nvSpPr>
          <p:cNvPr id="2" name="CuadroTexto 1"/>
          <p:cNvSpPr txBox="1"/>
          <p:nvPr/>
        </p:nvSpPr>
        <p:spPr>
          <a:xfrm>
            <a:off x="838200" y="1296786"/>
            <a:ext cx="5806398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s-ES" sz="2800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es-E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asado en Contenido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s-E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Basado en Filtrado colaborativo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s-E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Basado en Popularidad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s-E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Basado en Filtrado Demográfico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s-E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Conversacionales 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s-E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Híbridos</a:t>
            </a:r>
            <a:endParaRPr lang="es-E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8147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rase">
  <a:themeElements>
    <a:clrScheme name="20 UCI con tablas">
      <a:dk1>
        <a:srgbClr val="041A59"/>
      </a:dk1>
      <a:lt1>
        <a:sysClr val="window" lastClr="FFFFFF"/>
      </a:lt1>
      <a:dk2>
        <a:srgbClr val="000000"/>
      </a:dk2>
      <a:lt2>
        <a:srgbClr val="E7E6E6"/>
      </a:lt2>
      <a:accent1>
        <a:srgbClr val="F99E0D"/>
      </a:accent1>
      <a:accent2>
        <a:srgbClr val="CE002A"/>
      </a:accent2>
      <a:accent3>
        <a:srgbClr val="FF661A"/>
      </a:accent3>
      <a:accent4>
        <a:srgbClr val="5E9900"/>
      </a:accent4>
      <a:accent5>
        <a:srgbClr val="E000E0"/>
      </a:accent5>
      <a:accent6>
        <a:srgbClr val="22B260"/>
      </a:accent6>
      <a:hlink>
        <a:srgbClr val="1D71AE"/>
      </a:hlink>
      <a:folHlink>
        <a:srgbClr val="F99E0D"/>
      </a:folHlink>
    </a:clrScheme>
    <a:fontScheme name="Personalizado 2">
      <a:majorFont>
        <a:latin typeface="Myriad Pro"/>
        <a:ea typeface=""/>
        <a:cs typeface=""/>
      </a:majorFont>
      <a:minorFont>
        <a:latin typeface="Myriad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ido">
  <a:themeElements>
    <a:clrScheme name="20 UCI con tablas">
      <a:dk1>
        <a:srgbClr val="041A59"/>
      </a:dk1>
      <a:lt1>
        <a:sysClr val="window" lastClr="FFFFFF"/>
      </a:lt1>
      <a:dk2>
        <a:srgbClr val="000000"/>
      </a:dk2>
      <a:lt2>
        <a:srgbClr val="E7E6E6"/>
      </a:lt2>
      <a:accent1>
        <a:srgbClr val="F99E0D"/>
      </a:accent1>
      <a:accent2>
        <a:srgbClr val="CE002A"/>
      </a:accent2>
      <a:accent3>
        <a:srgbClr val="FF661A"/>
      </a:accent3>
      <a:accent4>
        <a:srgbClr val="5E9900"/>
      </a:accent4>
      <a:accent5>
        <a:srgbClr val="E000E0"/>
      </a:accent5>
      <a:accent6>
        <a:srgbClr val="22B260"/>
      </a:accent6>
      <a:hlink>
        <a:srgbClr val="1D71AE"/>
      </a:hlink>
      <a:folHlink>
        <a:srgbClr val="F99E0D"/>
      </a:folHlink>
    </a:clrScheme>
    <a:fontScheme name="Personalizado 2">
      <a:majorFont>
        <a:latin typeface="Myriad Pro"/>
        <a:ea typeface=""/>
        <a:cs typeface=""/>
      </a:majorFont>
      <a:minorFont>
        <a:latin typeface="Myriad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2" Type="http://schemas.microsoft.com/office/2011/relationships/webextension" Target="webextension2.xml"/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438" row="1">
    <wetp:webextensionref xmlns:r="http://schemas.openxmlformats.org/officeDocument/2006/relationships" r:id="rId1"/>
  </wetp:taskpane>
  <wetp:taskpane dockstate="right" visibility="0" width="438" row="2">
    <wetp:webextensionref xmlns:r="http://schemas.openxmlformats.org/officeDocument/2006/relationships" r:id="rId2"/>
  </wetp:taskpane>
</wetp:taskpanes>
</file>

<file path=ppt/webextensions/webextension1.xml><?xml version="1.0" encoding="utf-8"?>
<we:webextension xmlns:we="http://schemas.microsoft.com/office/webextensions/webextension/2010/11" id="{56BB9D88-C50A-4CA5-9054-05D562A7E6DE}">
  <we:reference id="wa200005566" version="3.0.0.2" store="en-US" storeType="OMEX"/>
  <we:alternateReferences>
    <we:reference id="wa200005566" version="3.0.0.2" store="wa200005566" storeType="OMEX"/>
  </we:alternateReferences>
  <we:properties/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48E6646B-EE44-4193-85BA-101558F71AD8}">
  <we:reference id="wa200003052" version="2.0.0.0" store="en-US" storeType="OMEX"/>
  <we:alternateReferences>
    <we:reference id="WA200003052" version="2.0.0.0" store="WA200003052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7421</TotalTime>
  <Words>2548</Words>
  <Application>Microsoft Office PowerPoint</Application>
  <PresentationFormat>Panorámica</PresentationFormat>
  <Paragraphs>250</Paragraphs>
  <Slides>36</Slides>
  <Notes>27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36</vt:i4>
      </vt:variant>
    </vt:vector>
  </HeadingPairs>
  <TitlesOfParts>
    <vt:vector size="43" baseType="lpstr">
      <vt:lpstr>Calibri</vt:lpstr>
      <vt:lpstr>Wingdings</vt:lpstr>
      <vt:lpstr>Times New Roman</vt:lpstr>
      <vt:lpstr>Arial</vt:lpstr>
      <vt:lpstr>Myriad Pro</vt:lpstr>
      <vt:lpstr>Frase</vt:lpstr>
      <vt:lpstr>Contenido</vt:lpstr>
      <vt:lpstr>Implementación de un Sistema de Recomendación basado en Deep Learning para las plataformas del proyecto z17. </vt:lpstr>
      <vt:lpstr>INTRODUCCIÓN</vt:lpstr>
      <vt:lpstr>INTRODUCCIÓN</vt:lpstr>
      <vt:lpstr>PROBLEMÁTICA</vt:lpstr>
      <vt:lpstr>PROBLEMA A RESOLVER</vt:lpstr>
      <vt:lpstr>DISEÑO TEÓRICO DE LA INVESTIGACIÓN</vt:lpstr>
      <vt:lpstr>TAREAS DE INVESTIGACIÓN</vt:lpstr>
      <vt:lpstr>¿Que es Deep Learning ?</vt:lpstr>
      <vt:lpstr>Sistemas de Recomendaciones</vt:lpstr>
      <vt:lpstr>ESTUDIO DE SOLUCIONES SIMILARES</vt:lpstr>
      <vt:lpstr>ESTUDIO DE SOLUCIONES SIMILARES</vt:lpstr>
      <vt:lpstr>ESTUDIO DE SOLUCIONES SIMILARES</vt:lpstr>
      <vt:lpstr>METODOLOGÍA</vt:lpstr>
      <vt:lpstr>TECNOLOGIAS Y HERRAMIENTAS</vt:lpstr>
      <vt:lpstr>TECNOLOGIAS Y HERRAMIENTAS</vt:lpstr>
      <vt:lpstr>TECNOLOGIAS Y HERRAMIENTAS</vt:lpstr>
      <vt:lpstr>PROPUESTA DE SOLUCIÓN</vt:lpstr>
      <vt:lpstr>PROPUESTA DE SOLUCIÓN</vt:lpstr>
      <vt:lpstr>PROPUESTA DE SOLUCIÓN</vt:lpstr>
      <vt:lpstr>PROPUESTA DE SOLUCIÓN</vt:lpstr>
      <vt:lpstr>PROPUESTA DE SOLUCIÓN</vt:lpstr>
      <vt:lpstr>PROPUESTA DE SOLUCIÓN</vt:lpstr>
      <vt:lpstr>PROPUESTA DE SOLUCIÓN</vt:lpstr>
      <vt:lpstr>PROPUESTA DE SOLUCIÓN</vt:lpstr>
      <vt:lpstr>PROPUESTA DE SOLUCIÓN</vt:lpstr>
      <vt:lpstr>MODELO CONCEPTUAL</vt:lpstr>
      <vt:lpstr>Casos de uso</vt:lpstr>
      <vt:lpstr>REQUISITOS FUNCIONALES </vt:lpstr>
      <vt:lpstr>DIAGRAMA DE CLASES CON ESTEREOTIPOS WEBS</vt:lpstr>
      <vt:lpstr>DISEÑO ARQUITECTÓNICO</vt:lpstr>
      <vt:lpstr>PATRONES DE DISEÑO </vt:lpstr>
      <vt:lpstr>PATRONES DE DISEÑO </vt:lpstr>
      <vt:lpstr>PATRONES DE DISEÑO </vt:lpstr>
      <vt:lpstr>PATRONES DE DISEÑO </vt:lpstr>
      <vt:lpstr>CONCLUSIONES </vt:lpstr>
      <vt:lpstr>Implementación de un Sistema de Recomendación basado en Deep Learning para las plataformas del proyecto z17. 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Hector Betancourt Matos</dc:creator>
  <cp:lastModifiedBy>Cuenta Microsoft</cp:lastModifiedBy>
  <cp:revision>813</cp:revision>
  <dcterms:created xsi:type="dcterms:W3CDTF">2022-02-03T04:43:00Z</dcterms:created>
  <dcterms:modified xsi:type="dcterms:W3CDTF">2024-11-12T04:52:24Z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1033-10.2.0.5908</vt:lpwstr>
  </property>
</Properties>
</file>